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78" r:id="rId3"/>
    <p:sldId id="279" r:id="rId4"/>
    <p:sldId id="280" r:id="rId5"/>
    <p:sldId id="281" r:id="rId6"/>
    <p:sldId id="282" r:id="rId7"/>
    <p:sldId id="283" r:id="rId8"/>
    <p:sldId id="284" r:id="rId9"/>
    <p:sldId id="285" r:id="rId10"/>
    <p:sldId id="286" r:id="rId11"/>
    <p:sldId id="287" r:id="rId12"/>
    <p:sldId id="288" r:id="rId13"/>
    <p:sldId id="289" r:id="rId1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103" d="100"/>
          <a:sy n="103" d="100"/>
        </p:scale>
        <p:origin x="-204" y="-84"/>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395E77FD-2B56-4B53-B5CE-A785FDC84FC8}" type="datetimeFigureOut">
              <a:rPr lang="en-US" smtClean="0"/>
              <a:pPr/>
              <a:t>7/27/2020</a:t>
            </a:fld>
            <a:endParaRPr lang="en-GB"/>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GB"/>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D73C272E-7B7C-43C5-A44F-BBF80F0D4A95}" type="slidenum">
              <a:rPr lang="en-GB" smtClean="0"/>
              <a:pPr/>
              <a:t>‹#›</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395E77FD-2B56-4B53-B5CE-A785FDC84FC8}" type="datetimeFigureOut">
              <a:rPr lang="en-US" smtClean="0"/>
              <a:pPr/>
              <a:t>7/27/2020</a:t>
            </a:fld>
            <a:endParaRPr lang="en-GB"/>
          </a:p>
        </p:txBody>
      </p:sp>
      <p:sp>
        <p:nvSpPr>
          <p:cNvPr id="5" name="Footer Placeholder 4"/>
          <p:cNvSpPr>
            <a:spLocks noGrp="1"/>
          </p:cNvSpPr>
          <p:nvPr>
            <p:ph type="ftr" sz="quarter" idx="11"/>
          </p:nvPr>
        </p:nvSpPr>
        <p:spPr/>
        <p:txBody>
          <a:bodyPr/>
          <a:lstStyle>
            <a:extLst/>
          </a:lstStyle>
          <a:p>
            <a:endParaRPr lang="en-GB"/>
          </a:p>
        </p:txBody>
      </p:sp>
      <p:sp>
        <p:nvSpPr>
          <p:cNvPr id="6" name="Slide Number Placeholder 5"/>
          <p:cNvSpPr>
            <a:spLocks noGrp="1"/>
          </p:cNvSpPr>
          <p:nvPr>
            <p:ph type="sldNum" sz="quarter" idx="12"/>
          </p:nvPr>
        </p:nvSpPr>
        <p:spPr/>
        <p:txBody>
          <a:bodyPr/>
          <a:lstStyle>
            <a:extLst/>
          </a:lstStyle>
          <a:p>
            <a:fld id="{D73C272E-7B7C-43C5-A44F-BBF80F0D4A95}" type="slidenum">
              <a:rPr lang="en-GB" smtClean="0"/>
              <a:pPr/>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395E77FD-2B56-4B53-B5CE-A785FDC84FC8}" type="datetimeFigureOut">
              <a:rPr lang="en-US" smtClean="0"/>
              <a:pPr/>
              <a:t>7/27/2020</a:t>
            </a:fld>
            <a:endParaRPr lang="en-GB"/>
          </a:p>
        </p:txBody>
      </p:sp>
      <p:sp>
        <p:nvSpPr>
          <p:cNvPr id="5" name="Footer Placeholder 4"/>
          <p:cNvSpPr>
            <a:spLocks noGrp="1"/>
          </p:cNvSpPr>
          <p:nvPr>
            <p:ph type="ftr" sz="quarter" idx="11"/>
          </p:nvPr>
        </p:nvSpPr>
        <p:spPr/>
        <p:txBody>
          <a:bodyPr/>
          <a:lstStyle>
            <a:extLst/>
          </a:lstStyle>
          <a:p>
            <a:endParaRPr lang="en-GB"/>
          </a:p>
        </p:txBody>
      </p:sp>
      <p:sp>
        <p:nvSpPr>
          <p:cNvPr id="6" name="Slide Number Placeholder 5"/>
          <p:cNvSpPr>
            <a:spLocks noGrp="1"/>
          </p:cNvSpPr>
          <p:nvPr>
            <p:ph type="sldNum" sz="quarter" idx="12"/>
          </p:nvPr>
        </p:nvSpPr>
        <p:spPr/>
        <p:txBody>
          <a:bodyPr/>
          <a:lstStyle>
            <a:extLst/>
          </a:lstStyle>
          <a:p>
            <a:fld id="{D73C272E-7B7C-43C5-A44F-BBF80F0D4A95}" type="slidenum">
              <a:rPr lang="en-GB" smtClean="0"/>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395E77FD-2B56-4B53-B5CE-A785FDC84FC8}" type="datetimeFigureOut">
              <a:rPr lang="en-US" smtClean="0"/>
              <a:pPr/>
              <a:t>7/27/2020</a:t>
            </a:fld>
            <a:endParaRPr lang="en-GB"/>
          </a:p>
        </p:txBody>
      </p:sp>
      <p:sp>
        <p:nvSpPr>
          <p:cNvPr id="5" name="Footer Placeholder 4"/>
          <p:cNvSpPr>
            <a:spLocks noGrp="1"/>
          </p:cNvSpPr>
          <p:nvPr>
            <p:ph type="ftr" sz="quarter" idx="11"/>
          </p:nvPr>
        </p:nvSpPr>
        <p:spPr/>
        <p:txBody>
          <a:bodyPr/>
          <a:lstStyle>
            <a:extLst/>
          </a:lstStyle>
          <a:p>
            <a:endParaRPr lang="en-GB"/>
          </a:p>
        </p:txBody>
      </p:sp>
      <p:sp>
        <p:nvSpPr>
          <p:cNvPr id="6" name="Slide Number Placeholder 5"/>
          <p:cNvSpPr>
            <a:spLocks noGrp="1"/>
          </p:cNvSpPr>
          <p:nvPr>
            <p:ph type="sldNum" sz="quarter" idx="12"/>
          </p:nvPr>
        </p:nvSpPr>
        <p:spPr/>
        <p:txBody>
          <a:bodyPr/>
          <a:lstStyle>
            <a:extLst/>
          </a:lstStyle>
          <a:p>
            <a:fld id="{D73C272E-7B7C-43C5-A44F-BBF80F0D4A95}" type="slidenum">
              <a:rPr lang="en-GB" smtClean="0"/>
              <a:pPr/>
              <a:t>‹#›</a:t>
            </a:fld>
            <a:endParaRPr lang="en-GB"/>
          </a:p>
        </p:txBody>
      </p:sp>
      <p:sp>
        <p:nvSpPr>
          <p:cNvPr id="7" name="Title 6"/>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395E77FD-2B56-4B53-B5CE-A785FDC84FC8}" type="datetimeFigureOut">
              <a:rPr lang="en-US" smtClean="0"/>
              <a:pPr/>
              <a:t>7/27/2020</a:t>
            </a:fld>
            <a:endParaRPr lang="en-GB"/>
          </a:p>
        </p:txBody>
      </p:sp>
      <p:sp>
        <p:nvSpPr>
          <p:cNvPr id="5" name="Footer Placeholder 4"/>
          <p:cNvSpPr>
            <a:spLocks noGrp="1"/>
          </p:cNvSpPr>
          <p:nvPr>
            <p:ph type="ftr" sz="quarter" idx="11"/>
          </p:nvPr>
        </p:nvSpPr>
        <p:spPr/>
        <p:txBody>
          <a:bodyPr/>
          <a:lstStyle>
            <a:extLst/>
          </a:lstStyle>
          <a:p>
            <a:endParaRPr lang="en-GB"/>
          </a:p>
        </p:txBody>
      </p:sp>
      <p:sp>
        <p:nvSpPr>
          <p:cNvPr id="6" name="Slide Number Placeholder 5"/>
          <p:cNvSpPr>
            <a:spLocks noGrp="1"/>
          </p:cNvSpPr>
          <p:nvPr>
            <p:ph type="sldNum" sz="quarter" idx="12"/>
          </p:nvPr>
        </p:nvSpPr>
        <p:spPr/>
        <p:txBody>
          <a:bodyPr/>
          <a:lstStyle>
            <a:extLst/>
          </a:lstStyle>
          <a:p>
            <a:fld id="{D73C272E-7B7C-43C5-A44F-BBF80F0D4A95}" type="slidenum">
              <a:rPr lang="en-GB" smtClean="0"/>
              <a:pPr/>
              <a:t>‹#›</a:t>
            </a:fld>
            <a:endParaRPr lang="en-GB"/>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395E77FD-2B56-4B53-B5CE-A785FDC84FC8}" type="datetimeFigureOut">
              <a:rPr lang="en-US" smtClean="0"/>
              <a:pPr/>
              <a:t>7/27/2020</a:t>
            </a:fld>
            <a:endParaRPr lang="en-GB"/>
          </a:p>
        </p:txBody>
      </p:sp>
      <p:sp>
        <p:nvSpPr>
          <p:cNvPr id="6" name="Footer Placeholder 5"/>
          <p:cNvSpPr>
            <a:spLocks noGrp="1"/>
          </p:cNvSpPr>
          <p:nvPr>
            <p:ph type="ftr" sz="quarter" idx="11"/>
          </p:nvPr>
        </p:nvSpPr>
        <p:spPr/>
        <p:txBody>
          <a:bodyPr/>
          <a:lstStyle>
            <a:extLst/>
          </a:lstStyle>
          <a:p>
            <a:endParaRPr lang="en-GB"/>
          </a:p>
        </p:txBody>
      </p:sp>
      <p:sp>
        <p:nvSpPr>
          <p:cNvPr id="7" name="Slide Number Placeholder 6"/>
          <p:cNvSpPr>
            <a:spLocks noGrp="1"/>
          </p:cNvSpPr>
          <p:nvPr>
            <p:ph type="sldNum" sz="quarter" idx="12"/>
          </p:nvPr>
        </p:nvSpPr>
        <p:spPr/>
        <p:txBody>
          <a:bodyPr/>
          <a:lstStyle>
            <a:extLst/>
          </a:lstStyle>
          <a:p>
            <a:fld id="{D73C272E-7B7C-43C5-A44F-BBF80F0D4A95}" type="slidenum">
              <a:rPr lang="en-GB" smtClean="0"/>
              <a:pPr/>
              <a:t>‹#›</a:t>
            </a:fld>
            <a:endParaRPr lang="en-GB"/>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395E77FD-2B56-4B53-B5CE-A785FDC84FC8}" type="datetimeFigureOut">
              <a:rPr lang="en-US" smtClean="0"/>
              <a:pPr/>
              <a:t>7/27/2020</a:t>
            </a:fld>
            <a:endParaRPr lang="en-GB"/>
          </a:p>
        </p:txBody>
      </p:sp>
      <p:sp>
        <p:nvSpPr>
          <p:cNvPr id="8" name="Footer Placeholder 7"/>
          <p:cNvSpPr>
            <a:spLocks noGrp="1"/>
          </p:cNvSpPr>
          <p:nvPr>
            <p:ph type="ftr" sz="quarter" idx="11"/>
          </p:nvPr>
        </p:nvSpPr>
        <p:spPr/>
        <p:txBody>
          <a:bodyPr/>
          <a:lstStyle>
            <a:extLst/>
          </a:lstStyle>
          <a:p>
            <a:endParaRPr lang="en-GB"/>
          </a:p>
        </p:txBody>
      </p:sp>
      <p:sp>
        <p:nvSpPr>
          <p:cNvPr id="9" name="Slide Number Placeholder 8"/>
          <p:cNvSpPr>
            <a:spLocks noGrp="1"/>
          </p:cNvSpPr>
          <p:nvPr>
            <p:ph type="sldNum" sz="quarter" idx="12"/>
          </p:nvPr>
        </p:nvSpPr>
        <p:spPr/>
        <p:txBody>
          <a:bodyPr/>
          <a:lstStyle>
            <a:extLst/>
          </a:lstStyle>
          <a:p>
            <a:fld id="{D73C272E-7B7C-43C5-A44F-BBF80F0D4A95}" type="slidenum">
              <a:rPr lang="en-GB" smtClean="0"/>
              <a:pPr/>
              <a:t>‹#›</a:t>
            </a:fld>
            <a:endParaRPr lang="en-GB"/>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fld id="{395E77FD-2B56-4B53-B5CE-A785FDC84FC8}" type="datetimeFigureOut">
              <a:rPr lang="en-US" smtClean="0"/>
              <a:pPr/>
              <a:t>7/27/2020</a:t>
            </a:fld>
            <a:endParaRPr lang="en-GB"/>
          </a:p>
        </p:txBody>
      </p:sp>
      <p:sp>
        <p:nvSpPr>
          <p:cNvPr id="4" name="Footer Placeholder 3"/>
          <p:cNvSpPr>
            <a:spLocks noGrp="1"/>
          </p:cNvSpPr>
          <p:nvPr>
            <p:ph type="ftr" sz="quarter" idx="11"/>
          </p:nvPr>
        </p:nvSpPr>
        <p:spPr/>
        <p:txBody>
          <a:bodyPr/>
          <a:lstStyle>
            <a:extLst/>
          </a:lstStyle>
          <a:p>
            <a:endParaRPr lang="en-GB"/>
          </a:p>
        </p:txBody>
      </p:sp>
      <p:sp>
        <p:nvSpPr>
          <p:cNvPr id="5" name="Slide Number Placeholder 4"/>
          <p:cNvSpPr>
            <a:spLocks noGrp="1"/>
          </p:cNvSpPr>
          <p:nvPr>
            <p:ph type="sldNum" sz="quarter" idx="12"/>
          </p:nvPr>
        </p:nvSpPr>
        <p:spPr/>
        <p:txBody>
          <a:bodyPr/>
          <a:lstStyle>
            <a:extLst/>
          </a:lstStyle>
          <a:p>
            <a:fld id="{D73C272E-7B7C-43C5-A44F-BBF80F0D4A95}" type="slidenum">
              <a:rPr lang="en-GB" smtClean="0"/>
              <a:pPr/>
              <a:t>‹#›</a:t>
            </a:fld>
            <a:endParaRPr lang="en-GB"/>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395E77FD-2B56-4B53-B5CE-A785FDC84FC8}" type="datetimeFigureOut">
              <a:rPr lang="en-US" smtClean="0"/>
              <a:pPr/>
              <a:t>7/27/2020</a:t>
            </a:fld>
            <a:endParaRPr lang="en-GB"/>
          </a:p>
        </p:txBody>
      </p:sp>
      <p:sp>
        <p:nvSpPr>
          <p:cNvPr id="3" name="Footer Placeholder 2"/>
          <p:cNvSpPr>
            <a:spLocks noGrp="1"/>
          </p:cNvSpPr>
          <p:nvPr>
            <p:ph type="ftr" sz="quarter" idx="11"/>
          </p:nvPr>
        </p:nvSpPr>
        <p:spPr/>
        <p:txBody>
          <a:bodyPr/>
          <a:lstStyle>
            <a:extLst/>
          </a:lstStyle>
          <a:p>
            <a:endParaRPr lang="en-GB"/>
          </a:p>
        </p:txBody>
      </p:sp>
      <p:sp>
        <p:nvSpPr>
          <p:cNvPr id="4" name="Slide Number Placeholder 3"/>
          <p:cNvSpPr>
            <a:spLocks noGrp="1"/>
          </p:cNvSpPr>
          <p:nvPr>
            <p:ph type="sldNum" sz="quarter" idx="12"/>
          </p:nvPr>
        </p:nvSpPr>
        <p:spPr/>
        <p:txBody>
          <a:bodyPr/>
          <a:lstStyle>
            <a:extLst/>
          </a:lstStyle>
          <a:p>
            <a:fld id="{D73C272E-7B7C-43C5-A44F-BBF80F0D4A95}" type="slidenum">
              <a:rPr lang="en-GB" smtClean="0"/>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extLst/>
          </a:lstStyle>
          <a:p>
            <a:fld id="{395E77FD-2B56-4B53-B5CE-A785FDC84FC8}" type="datetimeFigureOut">
              <a:rPr lang="en-US" smtClean="0"/>
              <a:pPr/>
              <a:t>7/27/2020</a:t>
            </a:fld>
            <a:endParaRPr lang="en-GB"/>
          </a:p>
        </p:txBody>
      </p:sp>
      <p:sp>
        <p:nvSpPr>
          <p:cNvPr id="6" name="Footer Placeholder 5"/>
          <p:cNvSpPr>
            <a:spLocks noGrp="1"/>
          </p:cNvSpPr>
          <p:nvPr>
            <p:ph type="ftr" sz="quarter" idx="11"/>
          </p:nvPr>
        </p:nvSpPr>
        <p:spPr/>
        <p:txBody>
          <a:bodyPr/>
          <a:lstStyle>
            <a:extLst/>
          </a:lstStyle>
          <a:p>
            <a:endParaRPr lang="en-GB"/>
          </a:p>
        </p:txBody>
      </p:sp>
      <p:sp>
        <p:nvSpPr>
          <p:cNvPr id="7" name="Slide Number Placeholder 6"/>
          <p:cNvSpPr>
            <a:spLocks noGrp="1"/>
          </p:cNvSpPr>
          <p:nvPr>
            <p:ph type="sldNum" sz="quarter" idx="12"/>
          </p:nvPr>
        </p:nvSpPr>
        <p:spPr/>
        <p:txBody>
          <a:bodyPr/>
          <a:lstStyle>
            <a:extLst/>
          </a:lstStyle>
          <a:p>
            <a:fld id="{D73C272E-7B7C-43C5-A44F-BBF80F0D4A95}" type="slidenum">
              <a:rPr lang="en-GB" smtClean="0"/>
              <a:pPr/>
              <a:t>‹#›</a:t>
            </a:fld>
            <a:endParaRPr lang="en-GB"/>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395E77FD-2B56-4B53-B5CE-A785FDC84FC8}" type="datetimeFigureOut">
              <a:rPr lang="en-US" smtClean="0"/>
              <a:pPr/>
              <a:t>7/27/2020</a:t>
            </a:fld>
            <a:endParaRPr lang="en-GB"/>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GB"/>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D73C272E-7B7C-43C5-A44F-BBF80F0D4A95}" type="slidenum">
              <a:rPr lang="en-GB" smtClean="0"/>
              <a:pPr/>
              <a:t>‹#›</a:t>
            </a:fld>
            <a:endParaRPr lang="en-GB"/>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reeform 8"/>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reeform 11"/>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395E77FD-2B56-4B53-B5CE-A785FDC84FC8}" type="datetimeFigureOut">
              <a:rPr lang="en-US" smtClean="0"/>
              <a:pPr/>
              <a:t>7/27/2020</a:t>
            </a:fld>
            <a:endParaRPr lang="en-GB"/>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GB"/>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D73C272E-7B7C-43C5-A44F-BBF80F0D4A95}" type="slidenum">
              <a:rPr lang="en-GB" smtClean="0"/>
              <a:pPr/>
              <a:t>‹#›</a:t>
            </a:fld>
            <a:endParaRPr lang="en-GB"/>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85720" y="1000108"/>
            <a:ext cx="8572560" cy="2714644"/>
          </a:xfrm>
        </p:spPr>
        <p:txBody>
          <a:bodyPr>
            <a:noAutofit/>
          </a:bodyPr>
          <a:lstStyle/>
          <a:p>
            <a:pPr algn="ctr"/>
            <a:r>
              <a:rPr lang="en-GB" sz="4000" b="1" dirty="0" smtClean="0">
                <a:solidFill>
                  <a:srgbClr val="00B0F0"/>
                </a:solidFill>
                <a:latin typeface="Times New Roman" pitchFamily="18" charset="0"/>
                <a:cs typeface="Times New Roman" pitchFamily="18" charset="0"/>
              </a:rPr>
              <a:t>DHANALAKSHMI SRINIVASAN COLLEGE OF EDUCATION </a:t>
            </a:r>
            <a:br>
              <a:rPr lang="en-GB" sz="4000" b="1" dirty="0" smtClean="0">
                <a:solidFill>
                  <a:srgbClr val="00B0F0"/>
                </a:solidFill>
                <a:latin typeface="Times New Roman" pitchFamily="18" charset="0"/>
                <a:cs typeface="Times New Roman" pitchFamily="18" charset="0"/>
              </a:rPr>
            </a:br>
            <a:r>
              <a:rPr lang="en-GB" sz="4000" dirty="0" smtClean="0">
                <a:solidFill>
                  <a:srgbClr val="00B0F0"/>
                </a:solidFill>
                <a:latin typeface="Times New Roman" pitchFamily="18" charset="0"/>
                <a:cs typeface="Times New Roman" pitchFamily="18" charset="0"/>
              </a:rPr>
              <a:t>PERAMBALUR-621212</a:t>
            </a:r>
            <a:br>
              <a:rPr lang="en-GB" sz="4000" dirty="0" smtClean="0">
                <a:solidFill>
                  <a:srgbClr val="00B0F0"/>
                </a:solidFill>
                <a:latin typeface="Times New Roman" pitchFamily="18" charset="0"/>
                <a:cs typeface="Times New Roman" pitchFamily="18" charset="0"/>
              </a:rPr>
            </a:br>
            <a:r>
              <a:rPr lang="en-GB" sz="4000" dirty="0" smtClean="0">
                <a:solidFill>
                  <a:srgbClr val="00B0F0"/>
                </a:solidFill>
                <a:latin typeface="Times New Roman" pitchFamily="18" charset="0"/>
                <a:cs typeface="Times New Roman" pitchFamily="18" charset="0"/>
              </a:rPr>
              <a:t> </a:t>
            </a:r>
            <a:r>
              <a:rPr lang="en-GB" sz="4000" dirty="0" smtClean="0">
                <a:solidFill>
                  <a:schemeClr val="tx1"/>
                </a:solidFill>
                <a:latin typeface="Times New Roman" pitchFamily="18" charset="0"/>
                <a:cs typeface="Times New Roman" pitchFamily="18" charset="0"/>
              </a:rPr>
              <a:t/>
            </a:r>
            <a:br>
              <a:rPr lang="en-GB" sz="4000" dirty="0" smtClean="0">
                <a:solidFill>
                  <a:schemeClr val="tx1"/>
                </a:solidFill>
                <a:latin typeface="Times New Roman" pitchFamily="18" charset="0"/>
                <a:cs typeface="Times New Roman" pitchFamily="18" charset="0"/>
              </a:rPr>
            </a:br>
            <a:r>
              <a:rPr lang="en-GB" sz="4000" dirty="0" smtClean="0">
                <a:solidFill>
                  <a:srgbClr val="FFC000"/>
                </a:solidFill>
                <a:latin typeface="Times New Roman" pitchFamily="18" charset="0"/>
                <a:cs typeface="Times New Roman" pitchFamily="18" charset="0"/>
              </a:rPr>
              <a:t>PEDAGOGY OF MATHEMATICS</a:t>
            </a:r>
            <a:endParaRPr lang="en-GB" sz="4000" b="1" dirty="0">
              <a:solidFill>
                <a:srgbClr val="FFC000"/>
              </a:solidFill>
              <a:latin typeface="Times New Roman" pitchFamily="18" charset="0"/>
              <a:cs typeface="Times New Roman" pitchFamily="18" charset="0"/>
            </a:endParaRPr>
          </a:p>
        </p:txBody>
      </p:sp>
      <p:sp>
        <p:nvSpPr>
          <p:cNvPr id="3" name="Subtitle 2"/>
          <p:cNvSpPr>
            <a:spLocks noGrp="1"/>
          </p:cNvSpPr>
          <p:nvPr>
            <p:ph type="subTitle" idx="1"/>
          </p:nvPr>
        </p:nvSpPr>
        <p:spPr>
          <a:xfrm>
            <a:off x="3857620" y="5857892"/>
            <a:ext cx="5057756" cy="842514"/>
          </a:xfrm>
        </p:spPr>
        <p:txBody>
          <a:bodyPr>
            <a:normAutofit fontScale="77500" lnSpcReduction="20000"/>
          </a:bodyPr>
          <a:lstStyle/>
          <a:p>
            <a:pPr algn="ctr"/>
            <a:r>
              <a:rPr lang="en-GB" sz="3600" b="1" dirty="0" err="1" smtClean="0">
                <a:solidFill>
                  <a:srgbClr val="FF0000"/>
                </a:solidFill>
                <a:latin typeface="Times New Roman" pitchFamily="18" charset="0"/>
                <a:cs typeface="Times New Roman" pitchFamily="18" charset="0"/>
              </a:rPr>
              <a:t>Mrs.P.BAKKIYALAKSHMI</a:t>
            </a:r>
            <a:endParaRPr lang="en-GB" sz="3600" b="1" dirty="0" smtClean="0">
              <a:solidFill>
                <a:srgbClr val="FF0000"/>
              </a:solidFill>
              <a:latin typeface="Times New Roman" pitchFamily="18" charset="0"/>
              <a:cs typeface="Times New Roman" pitchFamily="18" charset="0"/>
            </a:endParaRPr>
          </a:p>
          <a:p>
            <a:pPr algn="ctr"/>
            <a:r>
              <a:rPr lang="en-GB" sz="3600" b="1" dirty="0" err="1" smtClean="0">
                <a:solidFill>
                  <a:srgbClr val="FF0000"/>
                </a:solidFill>
                <a:latin typeface="Times New Roman" pitchFamily="18" charset="0"/>
                <a:cs typeface="Times New Roman" pitchFamily="18" charset="0"/>
              </a:rPr>
              <a:t>Assisstant</a:t>
            </a:r>
            <a:r>
              <a:rPr lang="en-GB" sz="3600" b="1" dirty="0" smtClean="0">
                <a:solidFill>
                  <a:srgbClr val="FF0000"/>
                </a:solidFill>
                <a:latin typeface="Times New Roman" pitchFamily="18" charset="0"/>
                <a:cs typeface="Times New Roman" pitchFamily="18" charset="0"/>
              </a:rPr>
              <a:t> Professor</a:t>
            </a:r>
            <a:endParaRPr lang="en-GB" sz="3600" b="1" dirty="0">
              <a:solidFill>
                <a:srgbClr val="FF0000"/>
              </a:solidFill>
              <a:latin typeface="Times New Roman" pitchFamily="18" charset="0"/>
              <a:cs typeface="Times New Roman" pitchFamily="18"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8686800" cy="6440510"/>
          </a:xfrm>
        </p:spPr>
        <p:txBody>
          <a:bodyPr>
            <a:normAutofit fontScale="90000"/>
          </a:bodyPr>
          <a:lstStyle/>
          <a:p>
            <a:pPr algn="l"/>
            <a:r>
              <a:rPr lang="en-GB" b="1" dirty="0" smtClean="0">
                <a:latin typeface="Times New Roman" pitchFamily="18" charset="0"/>
                <a:cs typeface="Times New Roman" pitchFamily="18" charset="0"/>
              </a:rPr>
              <a:t>7. Non – verbal cues </a:t>
            </a:r>
            <a:br>
              <a:rPr lang="en-GB" b="1" dirty="0" smtClean="0">
                <a:latin typeface="Times New Roman" pitchFamily="18" charset="0"/>
                <a:cs typeface="Times New Roman" pitchFamily="18" charset="0"/>
              </a:rPr>
            </a:br>
            <a:r>
              <a:rPr lang="en-GB" sz="3100" b="1" dirty="0" smtClean="0">
                <a:latin typeface="Times New Roman" pitchFamily="18" charset="0"/>
                <a:cs typeface="Times New Roman" pitchFamily="18" charset="0"/>
              </a:rPr>
              <a:t> 		</a:t>
            </a:r>
            <a:r>
              <a:rPr lang="en-GB" sz="3100" dirty="0" smtClean="0">
                <a:latin typeface="Times New Roman" pitchFamily="18" charset="0"/>
                <a:cs typeface="Times New Roman" pitchFamily="18" charset="0"/>
              </a:rPr>
              <a:t>Non-verbal communication has been defined as communication without words. They are usually made with the help of the movements of the eye, hand, head, body, and facial expressions. </a:t>
            </a:r>
            <a:br>
              <a:rPr lang="en-GB" sz="3100" dirty="0" smtClean="0">
                <a:latin typeface="Times New Roman" pitchFamily="18" charset="0"/>
                <a:cs typeface="Times New Roman" pitchFamily="18" charset="0"/>
              </a:rPr>
            </a:br>
            <a:r>
              <a:rPr lang="en-GB" b="1" dirty="0" smtClean="0">
                <a:latin typeface="Times New Roman" pitchFamily="18" charset="0"/>
                <a:cs typeface="Times New Roman" pitchFamily="18" charset="0"/>
              </a:rPr>
              <a:t>Components of  non-verbal cues</a:t>
            </a:r>
            <a:r>
              <a:rPr lang="en-GB" dirty="0" smtClean="0">
                <a:latin typeface="Times New Roman" pitchFamily="18" charset="0"/>
                <a:cs typeface="Times New Roman" pitchFamily="18" charset="0"/>
              </a:rPr>
              <a:t> </a:t>
            </a:r>
            <a:br>
              <a:rPr lang="en-GB" dirty="0" smtClean="0">
                <a:latin typeface="Times New Roman" pitchFamily="18" charset="0"/>
                <a:cs typeface="Times New Roman" pitchFamily="18" charset="0"/>
              </a:rPr>
            </a:br>
            <a:r>
              <a:rPr lang="en-GB" dirty="0" smtClean="0">
                <a:latin typeface="Times New Roman" pitchFamily="18" charset="0"/>
                <a:cs typeface="Times New Roman" pitchFamily="18" charset="0"/>
              </a:rPr>
              <a:t>	</a:t>
            </a:r>
            <a:r>
              <a:rPr lang="en-GB" sz="2700" dirty="0" smtClean="0">
                <a:latin typeface="Times New Roman" pitchFamily="18" charset="0"/>
                <a:cs typeface="Times New Roman" pitchFamily="18" charset="0"/>
              </a:rPr>
              <a:t>Positive non-verbal cues –</a:t>
            </a:r>
            <a:br>
              <a:rPr lang="en-GB" sz="2700" dirty="0" smtClean="0">
                <a:latin typeface="Times New Roman" pitchFamily="18" charset="0"/>
                <a:cs typeface="Times New Roman" pitchFamily="18" charset="0"/>
              </a:rPr>
            </a:br>
            <a:r>
              <a:rPr lang="en-GB" sz="2700" dirty="0" smtClean="0">
                <a:latin typeface="Times New Roman" pitchFamily="18" charset="0"/>
                <a:cs typeface="Times New Roman" pitchFamily="18" charset="0"/>
              </a:rPr>
              <a:t>		</a:t>
            </a:r>
            <a:r>
              <a:rPr lang="en-GB" sz="2700" dirty="0" smtClean="0">
                <a:solidFill>
                  <a:srgbClr val="FF0000"/>
                </a:solidFill>
                <a:latin typeface="Times New Roman" pitchFamily="18" charset="0"/>
                <a:cs typeface="Times New Roman" pitchFamily="18" charset="0"/>
              </a:rPr>
              <a:t>(smiling, nodding the head, a delighted laugh, patting on the shoulder, asking the students to clap. The students can be asked to clap their hands for correct answers given by a student.) </a:t>
            </a:r>
            <a:br>
              <a:rPr lang="en-GB" sz="2700" dirty="0" smtClean="0">
                <a:solidFill>
                  <a:srgbClr val="FF0000"/>
                </a:solidFill>
                <a:latin typeface="Times New Roman" pitchFamily="18" charset="0"/>
                <a:cs typeface="Times New Roman" pitchFamily="18" charset="0"/>
              </a:rPr>
            </a:br>
            <a:r>
              <a:rPr lang="en-GB" sz="2700" dirty="0" smtClean="0">
                <a:solidFill>
                  <a:srgbClr val="FF0000"/>
                </a:solidFill>
                <a:latin typeface="Times New Roman" pitchFamily="18" charset="0"/>
                <a:cs typeface="Times New Roman" pitchFamily="18" charset="0"/>
              </a:rPr>
              <a:t>	</a:t>
            </a:r>
            <a:r>
              <a:rPr lang="en-GB" sz="2700" dirty="0" smtClean="0">
                <a:latin typeface="Times New Roman" pitchFamily="18" charset="0"/>
                <a:cs typeface="Times New Roman" pitchFamily="18" charset="0"/>
              </a:rPr>
              <a:t> Negative non-verbal cues –</a:t>
            </a:r>
            <a:br>
              <a:rPr lang="en-GB" sz="2700" dirty="0" smtClean="0">
                <a:latin typeface="Times New Roman" pitchFamily="18" charset="0"/>
                <a:cs typeface="Times New Roman" pitchFamily="18" charset="0"/>
              </a:rPr>
            </a:br>
            <a:r>
              <a:rPr lang="en-GB" sz="2700" dirty="0" smtClean="0">
                <a:latin typeface="Times New Roman" pitchFamily="18" charset="0"/>
                <a:cs typeface="Times New Roman" pitchFamily="18" charset="0"/>
              </a:rPr>
              <a:t>		</a:t>
            </a:r>
            <a:r>
              <a:rPr lang="en-GB" sz="2700" dirty="0" smtClean="0">
                <a:solidFill>
                  <a:srgbClr val="FF0000"/>
                </a:solidFill>
                <a:latin typeface="Times New Roman" pitchFamily="18" charset="0"/>
                <a:cs typeface="Times New Roman" pitchFamily="18" charset="0"/>
              </a:rPr>
              <a:t>(staring, looking angry, shaking the head, beating, caning, bruising, raising the eyebrows, tapping foot impatiently and walking .)</a:t>
            </a:r>
            <a:endParaRPr lang="en-GB" sz="2700" dirty="0">
              <a:solidFill>
                <a:srgbClr val="FF0000"/>
              </a:solidFill>
              <a:latin typeface="Times New Roman" pitchFamily="18" charset="0"/>
              <a:cs typeface="Times New Roman" pitchFamily="18"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8686800" cy="6583362"/>
          </a:xfrm>
        </p:spPr>
        <p:txBody>
          <a:bodyPr/>
          <a:lstStyle/>
          <a:p>
            <a:pPr algn="l"/>
            <a:r>
              <a:rPr lang="en-GB" b="1" dirty="0" smtClean="0">
                <a:latin typeface="Times New Roman" pitchFamily="18" charset="0"/>
                <a:cs typeface="Times New Roman" pitchFamily="18" charset="0"/>
              </a:rPr>
              <a:t>8. Fluency in communication </a:t>
            </a:r>
            <a:br>
              <a:rPr lang="en-GB" b="1" dirty="0" smtClean="0">
                <a:latin typeface="Times New Roman" pitchFamily="18" charset="0"/>
                <a:cs typeface="Times New Roman" pitchFamily="18" charset="0"/>
              </a:rPr>
            </a:br>
            <a:r>
              <a:rPr lang="en-GB" b="1" dirty="0" smtClean="0">
                <a:latin typeface="Times New Roman" pitchFamily="18" charset="0"/>
                <a:cs typeface="Times New Roman" pitchFamily="18" charset="0"/>
              </a:rPr>
              <a:t>		</a:t>
            </a:r>
            <a:r>
              <a:rPr lang="en-GB" sz="2800" dirty="0" err="1" smtClean="0">
                <a:latin typeface="Times New Roman" pitchFamily="18" charset="0"/>
                <a:cs typeface="Times New Roman" pitchFamily="18" charset="0"/>
              </a:rPr>
              <a:t>Communication</a:t>
            </a:r>
            <a:r>
              <a:rPr lang="en-GB" sz="2800" dirty="0" smtClean="0">
                <a:latin typeface="Times New Roman" pitchFamily="18" charset="0"/>
                <a:cs typeface="Times New Roman" pitchFamily="18" charset="0"/>
              </a:rPr>
              <a:t> in general is a process of sending and receiving messages that enables humans to share knowledge, attitude, and skills.</a:t>
            </a:r>
            <a:br>
              <a:rPr lang="en-GB" sz="2800" dirty="0" smtClean="0">
                <a:latin typeface="Times New Roman" pitchFamily="18" charset="0"/>
                <a:cs typeface="Times New Roman" pitchFamily="18" charset="0"/>
              </a:rPr>
            </a:br>
            <a:r>
              <a:rPr lang="en-GB" sz="3600" b="1" dirty="0" smtClean="0">
                <a:latin typeface="Times New Roman" pitchFamily="18" charset="0"/>
                <a:cs typeface="Times New Roman" pitchFamily="18" charset="0"/>
              </a:rPr>
              <a:t>MINI-LESSON</a:t>
            </a:r>
            <a:br>
              <a:rPr lang="en-GB" sz="3600" b="1" dirty="0" smtClean="0">
                <a:latin typeface="Times New Roman" pitchFamily="18" charset="0"/>
                <a:cs typeface="Times New Roman" pitchFamily="18" charset="0"/>
              </a:rPr>
            </a:br>
            <a:r>
              <a:rPr lang="en-GB" sz="3600" b="1" dirty="0" smtClean="0">
                <a:latin typeface="Times New Roman" pitchFamily="18" charset="0"/>
                <a:cs typeface="Times New Roman" pitchFamily="18" charset="0"/>
              </a:rPr>
              <a:t>	</a:t>
            </a:r>
            <a:r>
              <a:rPr lang="en-GB" sz="2800" dirty="0" smtClean="0">
                <a:latin typeface="Times New Roman" pitchFamily="18" charset="0"/>
                <a:cs typeface="Times New Roman" pitchFamily="18" charset="0"/>
              </a:rPr>
              <a:t>* It is a teaching training technique for learning 	 	   teaching skills. </a:t>
            </a:r>
            <a:br>
              <a:rPr lang="en-GB" sz="2800" dirty="0" smtClean="0">
                <a:latin typeface="Times New Roman" pitchFamily="18" charset="0"/>
                <a:cs typeface="Times New Roman" pitchFamily="18" charset="0"/>
              </a:rPr>
            </a:br>
            <a:r>
              <a:rPr lang="en-GB" sz="2800" dirty="0" smtClean="0">
                <a:latin typeface="Times New Roman" pitchFamily="18" charset="0"/>
                <a:cs typeface="Times New Roman" pitchFamily="18" charset="0"/>
              </a:rPr>
              <a:t>	*It is a short lesson that can be taught in just a few 	 	   minutes</a:t>
            </a:r>
            <a:br>
              <a:rPr lang="en-GB" sz="2800" dirty="0" smtClean="0">
                <a:latin typeface="Times New Roman" pitchFamily="18" charset="0"/>
                <a:cs typeface="Times New Roman" pitchFamily="18" charset="0"/>
              </a:rPr>
            </a:br>
            <a:r>
              <a:rPr lang="en-GB" sz="2800" dirty="0" smtClean="0">
                <a:latin typeface="Times New Roman" pitchFamily="18" charset="0"/>
                <a:cs typeface="Times New Roman" pitchFamily="18" charset="0"/>
              </a:rPr>
              <a:t>	*This practice may take only 20 minutes</a:t>
            </a:r>
            <a:br>
              <a:rPr lang="en-GB" sz="2800" dirty="0" smtClean="0">
                <a:latin typeface="Times New Roman" pitchFamily="18" charset="0"/>
                <a:cs typeface="Times New Roman" pitchFamily="18" charset="0"/>
              </a:rPr>
            </a:br>
            <a:r>
              <a:rPr lang="en-GB" sz="2800" dirty="0" smtClean="0">
                <a:latin typeface="Times New Roman" pitchFamily="18" charset="0"/>
                <a:cs typeface="Times New Roman" pitchFamily="18" charset="0"/>
              </a:rPr>
              <a:t>	*two or more skills used</a:t>
            </a:r>
            <a:br>
              <a:rPr lang="en-GB" sz="2800" dirty="0" smtClean="0">
                <a:latin typeface="Times New Roman" pitchFamily="18" charset="0"/>
                <a:cs typeface="Times New Roman" pitchFamily="18" charset="0"/>
              </a:rPr>
            </a:br>
            <a:endParaRPr lang="en-GB" sz="2800" dirty="0">
              <a:latin typeface="Times New Roman" pitchFamily="18" charset="0"/>
              <a:cs typeface="Times New Roman" pitchFamily="18"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8686800" cy="6297634"/>
          </a:xfrm>
        </p:spPr>
        <p:txBody>
          <a:bodyPr/>
          <a:lstStyle/>
          <a:p>
            <a:pPr algn="l"/>
            <a:r>
              <a:rPr lang="en-GB" b="1" dirty="0" smtClean="0">
                <a:latin typeface="Times New Roman" pitchFamily="18" charset="0"/>
                <a:cs typeface="Times New Roman" pitchFamily="18" charset="0"/>
              </a:rPr>
              <a:t>Steps In Mini-lesson Plan</a:t>
            </a:r>
            <a:r>
              <a:rPr lang="en-GB" b="1" smtClean="0">
                <a:latin typeface="Times New Roman" pitchFamily="18" charset="0"/>
                <a:cs typeface="Times New Roman" pitchFamily="18" charset="0"/>
              </a:rPr>
              <a:t/>
            </a:r>
            <a:br>
              <a:rPr lang="en-GB" b="1" smtClean="0">
                <a:latin typeface="Times New Roman" pitchFamily="18" charset="0"/>
                <a:cs typeface="Times New Roman" pitchFamily="18" charset="0"/>
              </a:rPr>
            </a:br>
            <a:r>
              <a:rPr lang="en-GB" b="1" smtClean="0">
                <a:latin typeface="Times New Roman" pitchFamily="18" charset="0"/>
                <a:cs typeface="Times New Roman" pitchFamily="18" charset="0"/>
              </a:rPr>
              <a:t>		*</a:t>
            </a:r>
            <a:r>
              <a:rPr lang="en-GB" smtClean="0">
                <a:latin typeface="Times New Roman" pitchFamily="18" charset="0"/>
                <a:cs typeface="Times New Roman" pitchFamily="18" charset="0"/>
              </a:rPr>
              <a:t>Motivation </a:t>
            </a:r>
            <a:br>
              <a:rPr lang="en-GB" smtClean="0">
                <a:latin typeface="Times New Roman" pitchFamily="18" charset="0"/>
                <a:cs typeface="Times New Roman" pitchFamily="18" charset="0"/>
              </a:rPr>
            </a:br>
            <a:r>
              <a:rPr lang="en-GB" smtClean="0">
                <a:latin typeface="Times New Roman" pitchFamily="18" charset="0"/>
                <a:cs typeface="Times New Roman" pitchFamily="18" charset="0"/>
              </a:rPr>
              <a:t>		*Presentation </a:t>
            </a:r>
            <a:br>
              <a:rPr lang="en-GB" smtClean="0">
                <a:latin typeface="Times New Roman" pitchFamily="18" charset="0"/>
                <a:cs typeface="Times New Roman" pitchFamily="18" charset="0"/>
              </a:rPr>
            </a:br>
            <a:r>
              <a:rPr lang="en-GB" smtClean="0">
                <a:latin typeface="Times New Roman" pitchFamily="18" charset="0"/>
                <a:cs typeface="Times New Roman" pitchFamily="18" charset="0"/>
              </a:rPr>
              <a:t>		*Interaction </a:t>
            </a:r>
            <a:br>
              <a:rPr lang="en-GB" smtClean="0">
                <a:latin typeface="Times New Roman" pitchFamily="18" charset="0"/>
                <a:cs typeface="Times New Roman" pitchFamily="18" charset="0"/>
              </a:rPr>
            </a:br>
            <a:r>
              <a:rPr lang="en-GB" smtClean="0">
                <a:latin typeface="Times New Roman" pitchFamily="18" charset="0"/>
                <a:cs typeface="Times New Roman" pitchFamily="18" charset="0"/>
              </a:rPr>
              <a:t>		*Reflection </a:t>
            </a:r>
            <a:br>
              <a:rPr lang="en-GB" smtClean="0">
                <a:latin typeface="Times New Roman" pitchFamily="18" charset="0"/>
                <a:cs typeface="Times New Roman" pitchFamily="18" charset="0"/>
              </a:rPr>
            </a:br>
            <a:r>
              <a:rPr lang="en-GB" smtClean="0">
                <a:latin typeface="Times New Roman" pitchFamily="18" charset="0"/>
                <a:cs typeface="Times New Roman" pitchFamily="18" charset="0"/>
              </a:rPr>
              <a:t>		*Summing-up </a:t>
            </a:r>
            <a:r>
              <a:rPr lang="en-GB" dirty="0" smtClean="0">
                <a:latin typeface="Times New Roman" pitchFamily="18" charset="0"/>
                <a:cs typeface="Times New Roman" pitchFamily="18" charset="0"/>
              </a:rPr>
              <a:t/>
            </a:r>
            <a:br>
              <a:rPr lang="en-GB" dirty="0" smtClean="0">
                <a:latin typeface="Times New Roman" pitchFamily="18" charset="0"/>
                <a:cs typeface="Times New Roman" pitchFamily="18" charset="0"/>
              </a:rPr>
            </a:br>
            <a:endParaRPr lang="en-GB" dirty="0">
              <a:latin typeface="Times New Roman" pitchFamily="18" charset="0"/>
              <a:cs typeface="Times New Roman" pitchFamily="18"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2143116"/>
            <a:ext cx="8229600" cy="2643206"/>
          </a:xfrm>
        </p:spPr>
        <p:txBody>
          <a:bodyPr>
            <a:normAutofit/>
          </a:bodyPr>
          <a:lstStyle/>
          <a:p>
            <a:pPr algn="ctr"/>
            <a:r>
              <a:rPr lang="en-GB" sz="8800" dirty="0" smtClean="0">
                <a:solidFill>
                  <a:schemeClr val="bg2">
                    <a:lumMod val="25000"/>
                  </a:schemeClr>
                </a:solidFill>
              </a:rPr>
              <a:t>THANKYOU</a:t>
            </a:r>
            <a:endParaRPr lang="en-GB" sz="8800" dirty="0">
              <a:solidFill>
                <a:schemeClr val="bg2">
                  <a:lumMod val="25000"/>
                </a:schemeClr>
              </a:solidFill>
            </a:endParaRPr>
          </a:p>
        </p:txBody>
      </p:sp>
    </p:spTree>
  </p:cSld>
  <p:clrMapOvr>
    <a:masterClrMapping/>
  </p:clrMapOvr>
  <p:transition>
    <p:wedg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a:buNone/>
            </a:pPr>
            <a:r>
              <a:rPr lang="en-GB" b="1" dirty="0" smtClean="0">
                <a:latin typeface="Times New Roman" pitchFamily="18" charset="0"/>
                <a:cs typeface="Times New Roman" pitchFamily="18" charset="0"/>
              </a:rPr>
              <a:t>Meaning of Teaching  </a:t>
            </a:r>
          </a:p>
          <a:p>
            <a:pPr>
              <a:buNone/>
            </a:pPr>
            <a:r>
              <a:rPr lang="en-GB" dirty="0" smtClean="0">
                <a:latin typeface="Times New Roman" pitchFamily="18" charset="0"/>
                <a:cs typeface="Times New Roman" pitchFamily="18" charset="0"/>
              </a:rPr>
              <a:t>			Teaching includes all the activities of providing education to other. The person who provides education is called teacher. The teacher uses different method for giving best knowledge to his students. He tries his best to make understand students. His duty is to encourage students to learn the subjects. Teaching means interaction of teacher and students. They participate for their mutual benefits. Both have their own objective and target is to achieve them. </a:t>
            </a:r>
          </a:p>
          <a:p>
            <a:pPr>
              <a:buNone/>
            </a:pPr>
            <a:endParaRPr lang="en-GB" dirty="0"/>
          </a:p>
        </p:txBody>
      </p:sp>
      <p:sp>
        <p:nvSpPr>
          <p:cNvPr id="2" name="Title 1"/>
          <p:cNvSpPr>
            <a:spLocks noGrp="1"/>
          </p:cNvSpPr>
          <p:nvPr>
            <p:ph type="title"/>
          </p:nvPr>
        </p:nvSpPr>
        <p:spPr>
          <a:xfrm>
            <a:off x="457200" y="142852"/>
            <a:ext cx="8229600" cy="1274786"/>
          </a:xfrm>
        </p:spPr>
        <p:txBody>
          <a:bodyPr>
            <a:normAutofit fontScale="90000"/>
          </a:bodyPr>
          <a:lstStyle/>
          <a:p>
            <a:r>
              <a:rPr lang="en-GB" dirty="0" smtClean="0"/>
              <a:t/>
            </a:r>
            <a:br>
              <a:rPr lang="en-GB" dirty="0" smtClean="0"/>
            </a:br>
            <a:r>
              <a:rPr lang="en-GB" b="1" dirty="0" smtClean="0">
                <a:latin typeface="Times New Roman" pitchFamily="18" charset="0"/>
                <a:cs typeface="Times New Roman" pitchFamily="18" charset="0"/>
              </a:rPr>
              <a:t>Unit – III:   Practicing the teaching skills in Mathematics </a:t>
            </a:r>
            <a:r>
              <a:rPr lang="en-GB" b="1" dirty="0" smtClean="0"/>
              <a:t/>
            </a:r>
            <a:br>
              <a:rPr lang="en-GB" b="1" dirty="0" smtClean="0"/>
            </a:br>
            <a:endParaRPr lang="en-GB" b="1"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001156" cy="6715148"/>
          </a:xfrm>
        </p:spPr>
        <p:txBody>
          <a:bodyPr>
            <a:normAutofit/>
          </a:bodyPr>
          <a:lstStyle/>
          <a:p>
            <a:pPr algn="l"/>
            <a:r>
              <a:rPr lang="en-GB" b="1" dirty="0" smtClean="0">
                <a:latin typeface="Times New Roman" pitchFamily="18" charset="0"/>
                <a:cs typeface="Times New Roman" pitchFamily="18" charset="0"/>
              </a:rPr>
              <a:t>Teaching skills -Meaning</a:t>
            </a:r>
            <a:r>
              <a:rPr lang="en-GB" dirty="0" smtClean="0">
                <a:latin typeface="Times New Roman" pitchFamily="18" charset="0"/>
                <a:cs typeface="Times New Roman" pitchFamily="18" charset="0"/>
              </a:rPr>
              <a:t/>
            </a:r>
            <a:br>
              <a:rPr lang="en-GB" dirty="0" smtClean="0">
                <a:latin typeface="Times New Roman" pitchFamily="18" charset="0"/>
                <a:cs typeface="Times New Roman" pitchFamily="18" charset="0"/>
              </a:rPr>
            </a:br>
            <a:r>
              <a:rPr lang="en-GB" dirty="0" smtClean="0">
                <a:latin typeface="Times New Roman" pitchFamily="18" charset="0"/>
                <a:cs typeface="Times New Roman" pitchFamily="18" charset="0"/>
              </a:rPr>
              <a:t>		</a:t>
            </a:r>
            <a:r>
              <a:rPr lang="en-GB" sz="4000" dirty="0" smtClean="0">
                <a:latin typeface="Times New Roman" pitchFamily="18" charset="0"/>
                <a:cs typeface="Times New Roman" pitchFamily="18" charset="0"/>
              </a:rPr>
              <a:t>Teaching skills would include providing training and practice in the different techniques, approaches and strategies that would help the teachers to plan and impart instruction, provide appropriate reinforcement and conduct effective assessment</a:t>
            </a:r>
            <a:r>
              <a:rPr lang="en-GB" dirty="0" smtClean="0">
                <a:latin typeface="Times New Roman" pitchFamily="18" charset="0"/>
                <a:cs typeface="Times New Roman" pitchFamily="18" charset="0"/>
              </a:rPr>
              <a:t>. </a:t>
            </a:r>
            <a:endParaRPr lang="en-GB" dirty="0">
              <a:latin typeface="Times New Roman" pitchFamily="18" charset="0"/>
              <a:cs typeface="Times New Roman" pitchFamily="18"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 y="274637"/>
            <a:ext cx="8686800" cy="6369073"/>
          </a:xfrm>
        </p:spPr>
        <p:txBody>
          <a:bodyPr/>
          <a:lstStyle/>
          <a:p>
            <a:pPr algn="l"/>
            <a:r>
              <a:rPr lang="en-GB" b="1" dirty="0" smtClean="0">
                <a:latin typeface="Times New Roman" pitchFamily="18" charset="0"/>
                <a:cs typeface="Times New Roman" pitchFamily="18" charset="0"/>
              </a:rPr>
              <a:t>Teaching skills</a:t>
            </a:r>
            <a:r>
              <a:rPr lang="en-GB" dirty="0" smtClean="0"/>
              <a:t/>
            </a:r>
            <a:br>
              <a:rPr lang="en-GB" dirty="0" smtClean="0"/>
            </a:br>
            <a:r>
              <a:rPr lang="en-GB" sz="2800" b="1" dirty="0" smtClean="0">
                <a:latin typeface="Times New Roman" pitchFamily="18" charset="0"/>
                <a:cs typeface="Times New Roman" pitchFamily="18" charset="0"/>
              </a:rPr>
              <a:t>1. Skill of Introducing </a:t>
            </a:r>
            <a:r>
              <a:rPr lang="en-GB" sz="2800" dirty="0" smtClean="0">
                <a:latin typeface="Times New Roman" pitchFamily="18" charset="0"/>
                <a:cs typeface="Times New Roman" pitchFamily="18" charset="0"/>
              </a:rPr>
              <a:t/>
            </a:r>
            <a:br>
              <a:rPr lang="en-GB" sz="2800" dirty="0" smtClean="0">
                <a:latin typeface="Times New Roman" pitchFamily="18" charset="0"/>
                <a:cs typeface="Times New Roman" pitchFamily="18" charset="0"/>
              </a:rPr>
            </a:br>
            <a:r>
              <a:rPr lang="en-GB" sz="2800" dirty="0" smtClean="0">
                <a:latin typeface="Times New Roman" pitchFamily="18" charset="0"/>
                <a:cs typeface="Times New Roman" pitchFamily="18" charset="0"/>
              </a:rPr>
              <a:t> 	This is an important skill required for a teacher. Well begun is half done is a saying which indicates the importance of introducing a lesson.</a:t>
            </a:r>
            <a:br>
              <a:rPr lang="en-GB" sz="2800" dirty="0" smtClean="0">
                <a:latin typeface="Times New Roman" pitchFamily="18" charset="0"/>
                <a:cs typeface="Times New Roman" pitchFamily="18" charset="0"/>
              </a:rPr>
            </a:br>
            <a:r>
              <a:rPr lang="en-GB" sz="2800" dirty="0" smtClean="0"/>
              <a:t> </a:t>
            </a:r>
            <a:r>
              <a:rPr lang="en-GB" sz="2800" b="1" dirty="0" smtClean="0">
                <a:latin typeface="Times New Roman" pitchFamily="18" charset="0"/>
                <a:cs typeface="Times New Roman" pitchFamily="18" charset="0"/>
              </a:rPr>
              <a:t>components of skill of Introducing</a:t>
            </a:r>
            <a:br>
              <a:rPr lang="en-GB" sz="2800" b="1" dirty="0" smtClean="0">
                <a:latin typeface="Times New Roman" pitchFamily="18" charset="0"/>
                <a:cs typeface="Times New Roman" pitchFamily="18" charset="0"/>
              </a:rPr>
            </a:br>
            <a:r>
              <a:rPr lang="en-GB" sz="2800" b="1" dirty="0" smtClean="0">
                <a:latin typeface="Times New Roman" pitchFamily="18" charset="0"/>
                <a:cs typeface="Times New Roman" pitchFamily="18" charset="0"/>
              </a:rPr>
              <a:t>		</a:t>
            </a:r>
            <a:r>
              <a:rPr lang="en-GB" sz="2800" dirty="0" smtClean="0">
                <a:latin typeface="Times New Roman" pitchFamily="18" charset="0"/>
                <a:cs typeface="Times New Roman" pitchFamily="18" charset="0"/>
              </a:rPr>
              <a:t>1.presentaion of theory</a:t>
            </a:r>
            <a:br>
              <a:rPr lang="en-GB" sz="2800" dirty="0" smtClean="0">
                <a:latin typeface="Times New Roman" pitchFamily="18" charset="0"/>
                <a:cs typeface="Times New Roman" pitchFamily="18" charset="0"/>
              </a:rPr>
            </a:br>
            <a:r>
              <a:rPr lang="en-GB" sz="2800" dirty="0" smtClean="0">
                <a:latin typeface="Times New Roman" pitchFamily="18" charset="0"/>
                <a:cs typeface="Times New Roman" pitchFamily="18" charset="0"/>
              </a:rPr>
              <a:t>		2.modeling</a:t>
            </a:r>
            <a:br>
              <a:rPr lang="en-GB" sz="2800" dirty="0" smtClean="0">
                <a:latin typeface="Times New Roman" pitchFamily="18" charset="0"/>
                <a:cs typeface="Times New Roman" pitchFamily="18" charset="0"/>
              </a:rPr>
            </a:br>
            <a:r>
              <a:rPr lang="en-GB" sz="2800" dirty="0" smtClean="0">
                <a:latin typeface="Times New Roman" pitchFamily="18" charset="0"/>
                <a:cs typeface="Times New Roman" pitchFamily="18" charset="0"/>
              </a:rPr>
              <a:t>		3.planning</a:t>
            </a:r>
            <a:br>
              <a:rPr lang="en-GB" sz="2800" dirty="0" smtClean="0">
                <a:latin typeface="Times New Roman" pitchFamily="18" charset="0"/>
                <a:cs typeface="Times New Roman" pitchFamily="18" charset="0"/>
              </a:rPr>
            </a:br>
            <a:r>
              <a:rPr lang="en-GB" sz="2800" dirty="0" smtClean="0">
                <a:latin typeface="Times New Roman" pitchFamily="18" charset="0"/>
                <a:cs typeface="Times New Roman" pitchFamily="18" charset="0"/>
              </a:rPr>
              <a:t>		4.performance</a:t>
            </a:r>
            <a:br>
              <a:rPr lang="en-GB" sz="2800" dirty="0" smtClean="0">
                <a:latin typeface="Times New Roman" pitchFamily="18" charset="0"/>
                <a:cs typeface="Times New Roman" pitchFamily="18" charset="0"/>
              </a:rPr>
            </a:br>
            <a:r>
              <a:rPr lang="en-GB" sz="2800" dirty="0" smtClean="0">
                <a:latin typeface="Times New Roman" pitchFamily="18" charset="0"/>
                <a:cs typeface="Times New Roman" pitchFamily="18" charset="0"/>
              </a:rPr>
              <a:t>		5.percentation</a:t>
            </a:r>
            <a:br>
              <a:rPr lang="en-GB" sz="2800" dirty="0" smtClean="0">
                <a:latin typeface="Times New Roman" pitchFamily="18" charset="0"/>
                <a:cs typeface="Times New Roman" pitchFamily="18" charset="0"/>
              </a:rPr>
            </a:br>
            <a:r>
              <a:rPr lang="en-GB" sz="2800" dirty="0" smtClean="0">
                <a:latin typeface="Times New Roman" pitchFamily="18" charset="0"/>
                <a:cs typeface="Times New Roman" pitchFamily="18" charset="0"/>
              </a:rPr>
              <a:t>		6.feedback</a:t>
            </a:r>
            <a:br>
              <a:rPr lang="en-GB" sz="2800" dirty="0" smtClean="0">
                <a:latin typeface="Times New Roman" pitchFamily="18" charset="0"/>
                <a:cs typeface="Times New Roman" pitchFamily="18" charset="0"/>
              </a:rPr>
            </a:br>
            <a:r>
              <a:rPr lang="en-GB" sz="2800" dirty="0" smtClean="0">
                <a:latin typeface="Times New Roman" pitchFamily="18" charset="0"/>
                <a:cs typeface="Times New Roman" pitchFamily="18" charset="0"/>
              </a:rPr>
              <a:t>		7.integration of teaching skill</a:t>
            </a:r>
            <a:br>
              <a:rPr lang="en-GB" sz="2800" dirty="0" smtClean="0">
                <a:latin typeface="Times New Roman" pitchFamily="18" charset="0"/>
                <a:cs typeface="Times New Roman" pitchFamily="18" charset="0"/>
              </a:rPr>
            </a:br>
            <a:endParaRPr lang="en-GB" sz="2800" dirty="0">
              <a:latin typeface="Times New Roman" pitchFamily="18" charset="0"/>
              <a:cs typeface="Times New Roman" pitchFamily="18"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8686800" cy="6858000"/>
          </a:xfrm>
        </p:spPr>
        <p:txBody>
          <a:bodyPr>
            <a:normAutofit/>
          </a:bodyPr>
          <a:lstStyle/>
          <a:p>
            <a:pPr algn="l"/>
            <a:r>
              <a:rPr lang="en-GB" b="1" smtClean="0">
                <a:latin typeface="Times New Roman" pitchFamily="18" charset="0"/>
                <a:cs typeface="Times New Roman" pitchFamily="18" charset="0"/>
              </a:rPr>
              <a:t>2</a:t>
            </a:r>
            <a:r>
              <a:rPr lang="en-GB" b="1" dirty="0" smtClean="0">
                <a:latin typeface="Times New Roman" pitchFamily="18" charset="0"/>
                <a:cs typeface="Times New Roman" pitchFamily="18" charset="0"/>
              </a:rPr>
              <a:t>. Skill of Explaining </a:t>
            </a:r>
            <a:r>
              <a:rPr lang="en-GB" dirty="0" smtClean="0"/>
              <a:t/>
            </a:r>
            <a:br>
              <a:rPr lang="en-GB" dirty="0" smtClean="0"/>
            </a:br>
            <a:r>
              <a:rPr lang="en-GB" dirty="0" smtClean="0"/>
              <a:t>	</a:t>
            </a:r>
            <a:r>
              <a:rPr lang="en-GB" sz="3100" dirty="0" smtClean="0">
                <a:latin typeface="Times New Roman" pitchFamily="18" charset="0"/>
                <a:cs typeface="Times New Roman" pitchFamily="18" charset="0"/>
              </a:rPr>
              <a:t>In classroom the teacher explains ideas and concepts. It is the most commonly used </a:t>
            </a:r>
            <a:br>
              <a:rPr lang="en-GB" sz="3100" dirty="0" smtClean="0">
                <a:latin typeface="Times New Roman" pitchFamily="18" charset="0"/>
                <a:cs typeface="Times New Roman" pitchFamily="18" charset="0"/>
              </a:rPr>
            </a:br>
            <a:r>
              <a:rPr lang="en-GB" sz="3100" dirty="0" smtClean="0">
                <a:latin typeface="Times New Roman" pitchFamily="18" charset="0"/>
                <a:cs typeface="Times New Roman" pitchFamily="18" charset="0"/>
              </a:rPr>
              <a:t>skill and is the essence of instruction. </a:t>
            </a:r>
            <a:r>
              <a:rPr lang="en-GB" sz="4000" dirty="0" smtClean="0">
                <a:latin typeface="Times New Roman" pitchFamily="18" charset="0"/>
                <a:cs typeface="Times New Roman" pitchFamily="18" charset="0"/>
              </a:rPr>
              <a:t/>
            </a:r>
            <a:br>
              <a:rPr lang="en-GB" sz="4000" dirty="0" smtClean="0">
                <a:latin typeface="Times New Roman" pitchFamily="18" charset="0"/>
                <a:cs typeface="Times New Roman" pitchFamily="18" charset="0"/>
              </a:rPr>
            </a:br>
            <a:r>
              <a:rPr lang="en-GB" sz="4000" b="1" dirty="0" smtClean="0">
                <a:latin typeface="Times New Roman" pitchFamily="18" charset="0"/>
                <a:cs typeface="Times New Roman" pitchFamily="18" charset="0"/>
              </a:rPr>
              <a:t>Components of skill of explaining</a:t>
            </a:r>
            <a:r>
              <a:rPr lang="en-GB" sz="4000" dirty="0" smtClean="0">
                <a:latin typeface="Times New Roman" pitchFamily="18" charset="0"/>
                <a:cs typeface="Times New Roman" pitchFamily="18" charset="0"/>
              </a:rPr>
              <a:t> </a:t>
            </a:r>
            <a:br>
              <a:rPr lang="en-GB" sz="4000" dirty="0" smtClean="0">
                <a:latin typeface="Times New Roman" pitchFamily="18" charset="0"/>
                <a:cs typeface="Times New Roman" pitchFamily="18" charset="0"/>
              </a:rPr>
            </a:br>
            <a:r>
              <a:rPr lang="en-GB" sz="4000" dirty="0" smtClean="0">
                <a:latin typeface="Times New Roman" pitchFamily="18" charset="0"/>
                <a:cs typeface="Times New Roman" pitchFamily="18" charset="0"/>
              </a:rPr>
              <a:t>	</a:t>
            </a:r>
            <a:r>
              <a:rPr lang="en-GB" sz="3100" dirty="0" smtClean="0">
                <a:latin typeface="Times New Roman" pitchFamily="18" charset="0"/>
                <a:cs typeface="Times New Roman" pitchFamily="18" charset="0"/>
              </a:rPr>
              <a:t>1. Clarity </a:t>
            </a:r>
            <a:br>
              <a:rPr lang="en-GB" sz="3100" dirty="0" smtClean="0">
                <a:latin typeface="Times New Roman" pitchFamily="18" charset="0"/>
                <a:cs typeface="Times New Roman" pitchFamily="18" charset="0"/>
              </a:rPr>
            </a:br>
            <a:r>
              <a:rPr lang="en-GB" sz="3100" dirty="0" smtClean="0">
                <a:latin typeface="Times New Roman" pitchFamily="18" charset="0"/>
                <a:cs typeface="Times New Roman" pitchFamily="18" charset="0"/>
              </a:rPr>
              <a:t>	2. Continuity </a:t>
            </a:r>
            <a:br>
              <a:rPr lang="en-GB" sz="3100" dirty="0" smtClean="0">
                <a:latin typeface="Times New Roman" pitchFamily="18" charset="0"/>
                <a:cs typeface="Times New Roman" pitchFamily="18" charset="0"/>
              </a:rPr>
            </a:br>
            <a:r>
              <a:rPr lang="en-GB" sz="3100" dirty="0" smtClean="0">
                <a:latin typeface="Times New Roman" pitchFamily="18" charset="0"/>
                <a:cs typeface="Times New Roman" pitchFamily="18" charset="0"/>
              </a:rPr>
              <a:t>	3. Relevance to content </a:t>
            </a:r>
            <a:br>
              <a:rPr lang="en-GB" sz="3100" dirty="0" smtClean="0">
                <a:latin typeface="Times New Roman" pitchFamily="18" charset="0"/>
                <a:cs typeface="Times New Roman" pitchFamily="18" charset="0"/>
              </a:rPr>
            </a:br>
            <a:r>
              <a:rPr lang="en-GB" sz="3100" dirty="0" smtClean="0">
                <a:latin typeface="Times New Roman" pitchFamily="18" charset="0"/>
                <a:cs typeface="Times New Roman" pitchFamily="18" charset="0"/>
              </a:rPr>
              <a:t>	4. Covering essential points </a:t>
            </a:r>
            <a:br>
              <a:rPr lang="en-GB" sz="3100" dirty="0" smtClean="0">
                <a:latin typeface="Times New Roman" pitchFamily="18" charset="0"/>
                <a:cs typeface="Times New Roman" pitchFamily="18" charset="0"/>
              </a:rPr>
            </a:br>
            <a:r>
              <a:rPr lang="en-GB" sz="3100" dirty="0" smtClean="0">
                <a:latin typeface="Times New Roman" pitchFamily="18" charset="0"/>
                <a:cs typeface="Times New Roman" pitchFamily="18" charset="0"/>
              </a:rPr>
              <a:t>	5. Simple </a:t>
            </a:r>
            <a:br>
              <a:rPr lang="en-GB" sz="3100" dirty="0" smtClean="0">
                <a:latin typeface="Times New Roman" pitchFamily="18" charset="0"/>
                <a:cs typeface="Times New Roman" pitchFamily="18" charset="0"/>
              </a:rPr>
            </a:br>
            <a:r>
              <a:rPr lang="en-GB" sz="3100" dirty="0" smtClean="0">
                <a:latin typeface="Times New Roman" pitchFamily="18" charset="0"/>
                <a:cs typeface="Times New Roman" pitchFamily="18" charset="0"/>
              </a:rPr>
              <a:t>	6. Relevant and interesting examples </a:t>
            </a:r>
            <a:br>
              <a:rPr lang="en-GB" sz="3100" dirty="0" smtClean="0">
                <a:latin typeface="Times New Roman" pitchFamily="18" charset="0"/>
                <a:cs typeface="Times New Roman" pitchFamily="18" charset="0"/>
              </a:rPr>
            </a:br>
            <a:r>
              <a:rPr lang="en-GB" sz="3100" dirty="0" smtClean="0">
                <a:latin typeface="Times New Roman" pitchFamily="18" charset="0"/>
                <a:cs typeface="Times New Roman" pitchFamily="18" charset="0"/>
              </a:rPr>
              <a:t>	7. Use of inducts, deductive approach.</a:t>
            </a:r>
            <a:endParaRPr lang="en-GB" sz="3100" dirty="0">
              <a:latin typeface="Times New Roman" pitchFamily="18" charset="0"/>
              <a:cs typeface="Times New Roman" pitchFamily="18"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8686800" cy="6583362"/>
          </a:xfrm>
        </p:spPr>
        <p:txBody>
          <a:bodyPr>
            <a:normAutofit fontScale="90000"/>
          </a:bodyPr>
          <a:lstStyle/>
          <a:p>
            <a:pPr algn="l"/>
            <a:r>
              <a:rPr lang="en-GB" b="1" dirty="0" smtClean="0">
                <a:latin typeface="Times New Roman" pitchFamily="18" charset="0"/>
                <a:cs typeface="Times New Roman" pitchFamily="18" charset="0"/>
              </a:rPr>
              <a:t/>
            </a:r>
            <a:br>
              <a:rPr lang="en-GB" b="1" dirty="0" smtClean="0">
                <a:latin typeface="Times New Roman" pitchFamily="18" charset="0"/>
                <a:cs typeface="Times New Roman" pitchFamily="18" charset="0"/>
              </a:rPr>
            </a:br>
            <a:r>
              <a:rPr lang="en-GB" b="1" dirty="0" smtClean="0">
                <a:latin typeface="Times New Roman" pitchFamily="18" charset="0"/>
                <a:cs typeface="Times New Roman" pitchFamily="18" charset="0"/>
              </a:rPr>
              <a:t/>
            </a:r>
            <a:br>
              <a:rPr lang="en-GB" b="1" dirty="0" smtClean="0">
                <a:latin typeface="Times New Roman" pitchFamily="18" charset="0"/>
                <a:cs typeface="Times New Roman" pitchFamily="18" charset="0"/>
              </a:rPr>
            </a:br>
            <a:r>
              <a:rPr lang="en-GB" b="1" dirty="0" smtClean="0">
                <a:latin typeface="Times New Roman" pitchFamily="18" charset="0"/>
                <a:cs typeface="Times New Roman" pitchFamily="18" charset="0"/>
              </a:rPr>
              <a:t/>
            </a:r>
            <a:br>
              <a:rPr lang="en-GB" b="1" dirty="0" smtClean="0">
                <a:latin typeface="Times New Roman" pitchFamily="18" charset="0"/>
                <a:cs typeface="Times New Roman" pitchFamily="18" charset="0"/>
              </a:rPr>
            </a:br>
            <a:r>
              <a:rPr lang="en-GB" b="1" dirty="0" smtClean="0">
                <a:latin typeface="Times New Roman" pitchFamily="18" charset="0"/>
                <a:cs typeface="Times New Roman" pitchFamily="18" charset="0"/>
              </a:rPr>
              <a:t>3. Skill of Questioning </a:t>
            </a:r>
            <a:br>
              <a:rPr lang="en-GB" b="1" dirty="0" smtClean="0">
                <a:latin typeface="Times New Roman" pitchFamily="18" charset="0"/>
                <a:cs typeface="Times New Roman" pitchFamily="18" charset="0"/>
              </a:rPr>
            </a:br>
            <a:r>
              <a:rPr lang="en-GB" b="1" dirty="0" smtClean="0">
                <a:latin typeface="Times New Roman" pitchFamily="18" charset="0"/>
                <a:cs typeface="Times New Roman" pitchFamily="18" charset="0"/>
              </a:rPr>
              <a:t>	</a:t>
            </a:r>
            <a:r>
              <a:rPr lang="en-GB" sz="3100" dirty="0" smtClean="0">
                <a:latin typeface="Times New Roman" pitchFamily="18" charset="0"/>
                <a:cs typeface="Times New Roman" pitchFamily="18" charset="0"/>
              </a:rPr>
              <a:t>Successful teaching highly dependent on questioning technique employed in the teaching sessions.</a:t>
            </a:r>
            <a:br>
              <a:rPr lang="en-GB" sz="3100" dirty="0" smtClean="0">
                <a:latin typeface="Times New Roman" pitchFamily="18" charset="0"/>
                <a:cs typeface="Times New Roman" pitchFamily="18" charset="0"/>
              </a:rPr>
            </a:br>
            <a:r>
              <a:rPr lang="en-GB" sz="4000" b="1" dirty="0" smtClean="0">
                <a:latin typeface="Times New Roman" pitchFamily="18" charset="0"/>
                <a:cs typeface="Times New Roman" pitchFamily="18" charset="0"/>
              </a:rPr>
              <a:t>Components of  skill of questioning</a:t>
            </a:r>
            <a:r>
              <a:rPr lang="en-GB" sz="3100" b="1" dirty="0" smtClean="0">
                <a:latin typeface="Times New Roman" pitchFamily="18" charset="0"/>
                <a:cs typeface="Times New Roman" pitchFamily="18" charset="0"/>
              </a:rPr>
              <a:t/>
            </a:r>
            <a:br>
              <a:rPr lang="en-GB" sz="3100" b="1" dirty="0" smtClean="0">
                <a:latin typeface="Times New Roman" pitchFamily="18" charset="0"/>
                <a:cs typeface="Times New Roman" pitchFamily="18" charset="0"/>
              </a:rPr>
            </a:br>
            <a:r>
              <a:rPr lang="en-GB" sz="3100" b="1" dirty="0" smtClean="0">
                <a:latin typeface="Times New Roman" pitchFamily="18" charset="0"/>
                <a:cs typeface="Times New Roman" pitchFamily="18" charset="0"/>
              </a:rPr>
              <a:t>		</a:t>
            </a:r>
            <a:r>
              <a:rPr lang="en-GB" sz="3100" dirty="0" smtClean="0">
                <a:latin typeface="Times New Roman" pitchFamily="18" charset="0"/>
                <a:cs typeface="Times New Roman" pitchFamily="18" charset="0"/>
              </a:rPr>
              <a:t>Prompting</a:t>
            </a:r>
            <a:br>
              <a:rPr lang="en-GB" sz="3100" dirty="0" smtClean="0">
                <a:latin typeface="Times New Roman" pitchFamily="18" charset="0"/>
                <a:cs typeface="Times New Roman" pitchFamily="18" charset="0"/>
              </a:rPr>
            </a:br>
            <a:r>
              <a:rPr lang="en-GB" sz="3100" dirty="0" smtClean="0">
                <a:latin typeface="Times New Roman" pitchFamily="18" charset="0"/>
                <a:cs typeface="Times New Roman" pitchFamily="18" charset="0"/>
              </a:rPr>
              <a:t>		Seeking Further Information</a:t>
            </a:r>
            <a:br>
              <a:rPr lang="en-GB" sz="3100" dirty="0" smtClean="0">
                <a:latin typeface="Times New Roman" pitchFamily="18" charset="0"/>
                <a:cs typeface="Times New Roman" pitchFamily="18" charset="0"/>
              </a:rPr>
            </a:br>
            <a:r>
              <a:rPr lang="en-GB" sz="3100" dirty="0" smtClean="0">
                <a:latin typeface="Times New Roman" pitchFamily="18" charset="0"/>
                <a:cs typeface="Times New Roman" pitchFamily="18" charset="0"/>
              </a:rPr>
              <a:t>		Refocusing</a:t>
            </a:r>
            <a:br>
              <a:rPr lang="en-GB" sz="3100" dirty="0" smtClean="0">
                <a:latin typeface="Times New Roman" pitchFamily="18" charset="0"/>
                <a:cs typeface="Times New Roman" pitchFamily="18" charset="0"/>
              </a:rPr>
            </a:br>
            <a:r>
              <a:rPr lang="en-GB" sz="3100" dirty="0" smtClean="0">
                <a:latin typeface="Times New Roman" pitchFamily="18" charset="0"/>
                <a:cs typeface="Times New Roman" pitchFamily="18" charset="0"/>
              </a:rPr>
              <a:t>		Redirection</a:t>
            </a:r>
            <a:br>
              <a:rPr lang="en-GB" sz="3100" dirty="0" smtClean="0">
                <a:latin typeface="Times New Roman" pitchFamily="18" charset="0"/>
                <a:cs typeface="Times New Roman" pitchFamily="18" charset="0"/>
              </a:rPr>
            </a:br>
            <a:r>
              <a:rPr lang="en-GB" sz="3100" dirty="0" smtClean="0">
                <a:latin typeface="Times New Roman" pitchFamily="18" charset="0"/>
                <a:cs typeface="Times New Roman" pitchFamily="18" charset="0"/>
              </a:rPr>
              <a:t>		Increasing Critical Awareness</a:t>
            </a:r>
            <a:br>
              <a:rPr lang="en-GB" sz="3100" dirty="0" smtClean="0">
                <a:latin typeface="Times New Roman" pitchFamily="18" charset="0"/>
                <a:cs typeface="Times New Roman" pitchFamily="18" charset="0"/>
              </a:rPr>
            </a:br>
            <a:r>
              <a:rPr lang="en-GB" sz="3100" dirty="0" smtClean="0">
                <a:latin typeface="Times New Roman" pitchFamily="18" charset="0"/>
                <a:cs typeface="Times New Roman" pitchFamily="18" charset="0"/>
              </a:rPr>
              <a:t/>
            </a:r>
            <a:br>
              <a:rPr lang="en-GB" sz="3100" dirty="0" smtClean="0">
                <a:latin typeface="Times New Roman" pitchFamily="18" charset="0"/>
                <a:cs typeface="Times New Roman" pitchFamily="18" charset="0"/>
              </a:rPr>
            </a:br>
            <a:r>
              <a:rPr lang="en-GB" sz="3100" dirty="0" smtClean="0">
                <a:latin typeface="Times New Roman" pitchFamily="18" charset="0"/>
                <a:cs typeface="Times New Roman" pitchFamily="18" charset="0"/>
              </a:rPr>
              <a:t/>
            </a:r>
            <a:br>
              <a:rPr lang="en-GB" sz="3100" dirty="0" smtClean="0">
                <a:latin typeface="Times New Roman" pitchFamily="18" charset="0"/>
                <a:cs typeface="Times New Roman" pitchFamily="18" charset="0"/>
              </a:rPr>
            </a:br>
            <a:r>
              <a:rPr lang="en-GB" sz="3100" dirty="0" smtClean="0">
                <a:latin typeface="Times New Roman" pitchFamily="18" charset="0"/>
                <a:cs typeface="Times New Roman" pitchFamily="18" charset="0"/>
              </a:rPr>
              <a:t/>
            </a:r>
            <a:br>
              <a:rPr lang="en-GB" sz="3100" dirty="0" smtClean="0">
                <a:latin typeface="Times New Roman" pitchFamily="18" charset="0"/>
                <a:cs typeface="Times New Roman" pitchFamily="18" charset="0"/>
              </a:rPr>
            </a:br>
            <a:endParaRPr lang="en-GB" sz="3100" dirty="0">
              <a:latin typeface="Times New Roman" pitchFamily="18" charset="0"/>
              <a:cs typeface="Times New Roman" pitchFamily="18"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8686800" cy="6583362"/>
          </a:xfrm>
        </p:spPr>
        <p:txBody>
          <a:bodyPr/>
          <a:lstStyle/>
          <a:p>
            <a:pPr algn="l"/>
            <a:r>
              <a:rPr lang="en-GB" b="1" dirty="0" smtClean="0">
                <a:latin typeface="Times New Roman" pitchFamily="18" charset="0"/>
                <a:cs typeface="Times New Roman" pitchFamily="18" charset="0"/>
              </a:rPr>
              <a:t>4. Skill of closure </a:t>
            </a:r>
            <a:br>
              <a:rPr lang="en-GB" b="1" dirty="0" smtClean="0">
                <a:latin typeface="Times New Roman" pitchFamily="18" charset="0"/>
                <a:cs typeface="Times New Roman" pitchFamily="18" charset="0"/>
              </a:rPr>
            </a:br>
            <a:r>
              <a:rPr lang="en-GB" b="1" dirty="0" smtClean="0">
                <a:latin typeface="Times New Roman" pitchFamily="18" charset="0"/>
                <a:cs typeface="Times New Roman" pitchFamily="18" charset="0"/>
              </a:rPr>
              <a:t>	</a:t>
            </a:r>
            <a:r>
              <a:rPr lang="en-GB" sz="2800" dirty="0" smtClean="0">
                <a:latin typeface="Times New Roman" pitchFamily="18" charset="0"/>
                <a:cs typeface="Times New Roman" pitchFamily="18" charset="0"/>
              </a:rPr>
              <a:t>This skill is useful for a teacher to close his teaching properly. The teacher is to summarise all the teaching during the period and provide opportunities for the students to correlate the learnt matter with the past and future knowledge. </a:t>
            </a:r>
            <a:br>
              <a:rPr lang="en-GB" sz="2800" dirty="0" smtClean="0">
                <a:latin typeface="Times New Roman" pitchFamily="18" charset="0"/>
                <a:cs typeface="Times New Roman" pitchFamily="18" charset="0"/>
              </a:rPr>
            </a:br>
            <a:endParaRPr lang="en-GB" sz="2800" b="1" dirty="0">
              <a:latin typeface="Times New Roman" pitchFamily="18" charset="0"/>
              <a:cs typeface="Times New Roman" pitchFamily="18"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8686800" cy="6583362"/>
          </a:xfrm>
        </p:spPr>
        <p:txBody>
          <a:bodyPr/>
          <a:lstStyle/>
          <a:p>
            <a:pPr algn="l"/>
            <a:r>
              <a:rPr lang="en-GB" b="1" dirty="0" smtClean="0">
                <a:latin typeface="Times New Roman" pitchFamily="18" charset="0"/>
                <a:cs typeface="Times New Roman" pitchFamily="18" charset="0"/>
              </a:rPr>
              <a:t>5.Skill of Reinforcement </a:t>
            </a:r>
            <a:br>
              <a:rPr lang="en-GB" b="1" dirty="0" smtClean="0">
                <a:latin typeface="Times New Roman" pitchFamily="18" charset="0"/>
                <a:cs typeface="Times New Roman" pitchFamily="18" charset="0"/>
              </a:rPr>
            </a:br>
            <a:r>
              <a:rPr lang="en-GB" dirty="0" smtClean="0">
                <a:latin typeface="Times New Roman" pitchFamily="18" charset="0"/>
                <a:cs typeface="Times New Roman" pitchFamily="18" charset="0"/>
              </a:rPr>
              <a:t>		</a:t>
            </a:r>
            <a:r>
              <a:rPr lang="en-GB" sz="2800" dirty="0" smtClean="0">
                <a:latin typeface="Times New Roman" pitchFamily="18" charset="0"/>
                <a:cs typeface="Times New Roman" pitchFamily="18" charset="0"/>
              </a:rPr>
              <a:t>The skill is being used to utilize good behaviours of the learners and to avoid the undesirable behaviours of the learners</a:t>
            </a:r>
            <a:r>
              <a:rPr lang="en-GB" sz="2800" b="1" dirty="0" smtClean="0">
                <a:latin typeface="Times New Roman" pitchFamily="18" charset="0"/>
                <a:cs typeface="Times New Roman" pitchFamily="18" charset="0"/>
              </a:rPr>
              <a:t>.</a:t>
            </a:r>
            <a:br>
              <a:rPr lang="en-GB" sz="2800" b="1" dirty="0" smtClean="0">
                <a:latin typeface="Times New Roman" pitchFamily="18" charset="0"/>
                <a:cs typeface="Times New Roman" pitchFamily="18" charset="0"/>
              </a:rPr>
            </a:br>
            <a:r>
              <a:rPr lang="en-GB" sz="2800" b="1" dirty="0" smtClean="0">
                <a:latin typeface="Times New Roman" pitchFamily="18" charset="0"/>
                <a:cs typeface="Times New Roman" pitchFamily="18" charset="0"/>
              </a:rPr>
              <a:t/>
            </a:r>
            <a:br>
              <a:rPr lang="en-GB" sz="2800" b="1" dirty="0" smtClean="0">
                <a:latin typeface="Times New Roman" pitchFamily="18" charset="0"/>
                <a:cs typeface="Times New Roman" pitchFamily="18" charset="0"/>
              </a:rPr>
            </a:br>
            <a:r>
              <a:rPr lang="en-GB" sz="2800" b="1" dirty="0" smtClean="0">
                <a:latin typeface="Times New Roman" pitchFamily="18" charset="0"/>
                <a:cs typeface="Times New Roman" pitchFamily="18" charset="0"/>
              </a:rPr>
              <a:t>Components of skill of  Reinforcement</a:t>
            </a:r>
            <a:br>
              <a:rPr lang="en-GB" sz="2800" b="1" dirty="0" smtClean="0">
                <a:latin typeface="Times New Roman" pitchFamily="18" charset="0"/>
                <a:cs typeface="Times New Roman" pitchFamily="18" charset="0"/>
              </a:rPr>
            </a:br>
            <a:r>
              <a:rPr lang="en-GB" sz="2800" b="1" dirty="0" smtClean="0">
                <a:latin typeface="Times New Roman" pitchFamily="18" charset="0"/>
                <a:cs typeface="Times New Roman" pitchFamily="18" charset="0"/>
              </a:rPr>
              <a:t>		</a:t>
            </a:r>
            <a:br>
              <a:rPr lang="en-GB" sz="2800" b="1" dirty="0" smtClean="0">
                <a:latin typeface="Times New Roman" pitchFamily="18" charset="0"/>
                <a:cs typeface="Times New Roman" pitchFamily="18" charset="0"/>
              </a:rPr>
            </a:br>
            <a:r>
              <a:rPr lang="en-GB" sz="2800" b="1" dirty="0" smtClean="0">
                <a:latin typeface="Times New Roman" pitchFamily="18" charset="0"/>
                <a:cs typeface="Times New Roman" pitchFamily="18" charset="0"/>
              </a:rPr>
              <a:t>		</a:t>
            </a:r>
            <a:r>
              <a:rPr lang="en-GB" sz="2800" dirty="0" smtClean="0">
                <a:latin typeface="Times New Roman" pitchFamily="18" charset="0"/>
                <a:cs typeface="Times New Roman" pitchFamily="18" charset="0"/>
              </a:rPr>
              <a:t>Positive Reinforcement - </a:t>
            </a:r>
            <a:r>
              <a:rPr lang="en-GB" sz="2800" dirty="0" smtClean="0">
                <a:solidFill>
                  <a:srgbClr val="FF0000"/>
                </a:solidFill>
                <a:latin typeface="Times New Roman" pitchFamily="18" charset="0"/>
                <a:cs typeface="Times New Roman" pitchFamily="18" charset="0"/>
              </a:rPr>
              <a:t>Good, Very Good, 							Yes, </a:t>
            </a:r>
            <a:r>
              <a:rPr lang="en-GB" sz="2800" dirty="0" err="1" smtClean="0">
                <a:solidFill>
                  <a:srgbClr val="FF0000"/>
                </a:solidFill>
                <a:latin typeface="Times New Roman" pitchFamily="18" charset="0"/>
                <a:cs typeface="Times New Roman" pitchFamily="18" charset="0"/>
              </a:rPr>
              <a:t>Appresation</a:t>
            </a:r>
            <a:r>
              <a:rPr lang="en-GB" sz="2800" dirty="0" smtClean="0">
                <a:solidFill>
                  <a:srgbClr val="FF0000"/>
                </a:solidFill>
                <a:latin typeface="Times New Roman" pitchFamily="18" charset="0"/>
                <a:cs typeface="Times New Roman" pitchFamily="18" charset="0"/>
              </a:rPr>
              <a:t> etc</a:t>
            </a:r>
            <a:r>
              <a:rPr lang="en-GB" sz="2800" dirty="0" smtClean="0">
                <a:latin typeface="Times New Roman" pitchFamily="18" charset="0"/>
                <a:cs typeface="Times New Roman" pitchFamily="18" charset="0"/>
              </a:rPr>
              <a:t>. </a:t>
            </a:r>
            <a:br>
              <a:rPr lang="en-GB" sz="2800" dirty="0" smtClean="0">
                <a:latin typeface="Times New Roman" pitchFamily="18" charset="0"/>
                <a:cs typeface="Times New Roman" pitchFamily="18" charset="0"/>
              </a:rPr>
            </a:br>
            <a:r>
              <a:rPr lang="en-GB" sz="2800" dirty="0" smtClean="0">
                <a:latin typeface="Times New Roman" pitchFamily="18" charset="0"/>
                <a:cs typeface="Times New Roman" pitchFamily="18" charset="0"/>
              </a:rPr>
              <a:t>		</a:t>
            </a:r>
            <a:br>
              <a:rPr lang="en-GB" sz="2800" dirty="0" smtClean="0">
                <a:latin typeface="Times New Roman" pitchFamily="18" charset="0"/>
                <a:cs typeface="Times New Roman" pitchFamily="18" charset="0"/>
              </a:rPr>
            </a:br>
            <a:r>
              <a:rPr lang="en-GB" sz="2800" dirty="0" smtClean="0">
                <a:latin typeface="Times New Roman" pitchFamily="18" charset="0"/>
                <a:cs typeface="Times New Roman" pitchFamily="18" charset="0"/>
              </a:rPr>
              <a:t>		Negative Reinforcement</a:t>
            </a:r>
            <a:r>
              <a:rPr lang="en-GB" sz="2800" b="1" dirty="0" smtClean="0">
                <a:latin typeface="Times New Roman" pitchFamily="18" charset="0"/>
                <a:cs typeface="Times New Roman" pitchFamily="18" charset="0"/>
              </a:rPr>
              <a:t> - </a:t>
            </a:r>
            <a:r>
              <a:rPr lang="en-GB" sz="2800" dirty="0" smtClean="0">
                <a:solidFill>
                  <a:srgbClr val="FF0000"/>
                </a:solidFill>
                <a:latin typeface="Times New Roman" pitchFamily="18" charset="0"/>
                <a:cs typeface="Times New Roman" pitchFamily="18" charset="0"/>
              </a:rPr>
              <a:t>Punishment</a:t>
            </a:r>
            <a:endParaRPr lang="en-GB" sz="2800" b="1" dirty="0">
              <a:solidFill>
                <a:srgbClr val="FF0000"/>
              </a:solidFill>
              <a:latin typeface="Times New Roman" pitchFamily="18" charset="0"/>
              <a:cs typeface="Times New Roman" pitchFamily="18"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8686800" cy="6583362"/>
          </a:xfrm>
        </p:spPr>
        <p:txBody>
          <a:bodyPr>
            <a:normAutofit fontScale="90000"/>
          </a:bodyPr>
          <a:lstStyle/>
          <a:p>
            <a:pPr algn="l"/>
            <a:r>
              <a:rPr lang="en-GB" b="1" dirty="0" smtClean="0">
                <a:latin typeface="Times New Roman" pitchFamily="18" charset="0"/>
                <a:cs typeface="Times New Roman" pitchFamily="18" charset="0"/>
              </a:rPr>
              <a:t>6. Skill of varying the stimulus </a:t>
            </a:r>
            <a:r>
              <a:rPr lang="en-GB" dirty="0" smtClean="0">
                <a:latin typeface="Times New Roman" pitchFamily="18" charset="0"/>
                <a:cs typeface="Times New Roman" pitchFamily="18" charset="0"/>
              </a:rPr>
              <a:t> </a:t>
            </a:r>
            <a:br>
              <a:rPr lang="en-GB" dirty="0" smtClean="0">
                <a:latin typeface="Times New Roman" pitchFamily="18" charset="0"/>
                <a:cs typeface="Times New Roman" pitchFamily="18" charset="0"/>
              </a:rPr>
            </a:br>
            <a:r>
              <a:rPr lang="en-GB" dirty="0" smtClean="0">
                <a:latin typeface="Times New Roman" pitchFamily="18" charset="0"/>
                <a:cs typeface="Times New Roman" pitchFamily="18" charset="0"/>
              </a:rPr>
              <a:t>		</a:t>
            </a:r>
            <a:r>
              <a:rPr lang="en-GB" sz="3100" dirty="0" smtClean="0">
                <a:latin typeface="Times New Roman" pitchFamily="18" charset="0"/>
                <a:cs typeface="Times New Roman" pitchFamily="18" charset="0"/>
              </a:rPr>
              <a:t>Varying the stimulus is described as a deliberate change </a:t>
            </a:r>
            <a:r>
              <a:rPr lang="en-GB" sz="3100" dirty="0" err="1" smtClean="0">
                <a:latin typeface="Times New Roman" pitchFamily="18" charset="0"/>
                <a:cs typeface="Times New Roman" pitchFamily="18" charset="0"/>
              </a:rPr>
              <a:t>inthe</a:t>
            </a:r>
            <a:r>
              <a:rPr lang="en-GB" sz="3100" dirty="0" smtClean="0">
                <a:latin typeface="Times New Roman" pitchFamily="18" charset="0"/>
                <a:cs typeface="Times New Roman" pitchFamily="18" charset="0"/>
              </a:rPr>
              <a:t> behaviours of the teacher in order to sustain the attention of the learners throughout the lesson. </a:t>
            </a:r>
            <a:br>
              <a:rPr lang="en-GB" sz="3100" dirty="0" smtClean="0">
                <a:latin typeface="Times New Roman" pitchFamily="18" charset="0"/>
                <a:cs typeface="Times New Roman" pitchFamily="18" charset="0"/>
              </a:rPr>
            </a:br>
            <a:r>
              <a:rPr lang="en-GB" b="1" dirty="0" smtClean="0">
                <a:latin typeface="Times New Roman" pitchFamily="18" charset="0"/>
                <a:cs typeface="Times New Roman" pitchFamily="18" charset="0"/>
              </a:rPr>
              <a:t>components of varying the stimulus </a:t>
            </a:r>
            <a:br>
              <a:rPr lang="en-GB" b="1" dirty="0" smtClean="0">
                <a:latin typeface="Times New Roman" pitchFamily="18" charset="0"/>
                <a:cs typeface="Times New Roman" pitchFamily="18" charset="0"/>
              </a:rPr>
            </a:br>
            <a:r>
              <a:rPr lang="en-GB" b="1" dirty="0" smtClean="0">
                <a:latin typeface="Times New Roman" pitchFamily="18" charset="0"/>
                <a:cs typeface="Times New Roman" pitchFamily="18" charset="0"/>
              </a:rPr>
              <a:t>			</a:t>
            </a:r>
            <a:r>
              <a:rPr lang="en-GB" sz="3100" dirty="0" smtClean="0">
                <a:latin typeface="Times New Roman" pitchFamily="18" charset="0"/>
                <a:cs typeface="Times New Roman" pitchFamily="18" charset="0"/>
              </a:rPr>
              <a:t>1. Movement </a:t>
            </a:r>
            <a:br>
              <a:rPr lang="en-GB" sz="3100" dirty="0" smtClean="0">
                <a:latin typeface="Times New Roman" pitchFamily="18" charset="0"/>
                <a:cs typeface="Times New Roman" pitchFamily="18" charset="0"/>
              </a:rPr>
            </a:br>
            <a:r>
              <a:rPr lang="en-GB" sz="3100" dirty="0" smtClean="0">
                <a:latin typeface="Times New Roman" pitchFamily="18" charset="0"/>
                <a:cs typeface="Times New Roman" pitchFamily="18" charset="0"/>
              </a:rPr>
              <a:t>			2. Gestures </a:t>
            </a:r>
            <a:br>
              <a:rPr lang="en-GB" sz="3100" dirty="0" smtClean="0">
                <a:latin typeface="Times New Roman" pitchFamily="18" charset="0"/>
                <a:cs typeface="Times New Roman" pitchFamily="18" charset="0"/>
              </a:rPr>
            </a:br>
            <a:r>
              <a:rPr lang="en-GB" sz="3100" dirty="0" smtClean="0">
                <a:latin typeface="Times New Roman" pitchFamily="18" charset="0"/>
                <a:cs typeface="Times New Roman" pitchFamily="18" charset="0"/>
              </a:rPr>
              <a:t>			3. Change in voice </a:t>
            </a:r>
            <a:br>
              <a:rPr lang="en-GB" sz="3100" dirty="0" smtClean="0">
                <a:latin typeface="Times New Roman" pitchFamily="18" charset="0"/>
                <a:cs typeface="Times New Roman" pitchFamily="18" charset="0"/>
              </a:rPr>
            </a:br>
            <a:r>
              <a:rPr lang="en-GB" sz="3100" dirty="0" smtClean="0">
                <a:latin typeface="Times New Roman" pitchFamily="18" charset="0"/>
                <a:cs typeface="Times New Roman" pitchFamily="18" charset="0"/>
              </a:rPr>
              <a:t>			4. Focusing </a:t>
            </a:r>
            <a:br>
              <a:rPr lang="en-GB" sz="3100" dirty="0" smtClean="0">
                <a:latin typeface="Times New Roman" pitchFamily="18" charset="0"/>
                <a:cs typeface="Times New Roman" pitchFamily="18" charset="0"/>
              </a:rPr>
            </a:br>
            <a:r>
              <a:rPr lang="en-GB" sz="3100" dirty="0" smtClean="0">
                <a:latin typeface="Times New Roman" pitchFamily="18" charset="0"/>
                <a:cs typeface="Times New Roman" pitchFamily="18" charset="0"/>
              </a:rPr>
              <a:t>			5. Change in interaction pattern </a:t>
            </a:r>
            <a:br>
              <a:rPr lang="en-GB" sz="3100" dirty="0" smtClean="0">
                <a:latin typeface="Times New Roman" pitchFamily="18" charset="0"/>
                <a:cs typeface="Times New Roman" pitchFamily="18" charset="0"/>
              </a:rPr>
            </a:br>
            <a:r>
              <a:rPr lang="en-GB" sz="3100" dirty="0" smtClean="0">
                <a:latin typeface="Times New Roman" pitchFamily="18" charset="0"/>
                <a:cs typeface="Times New Roman" pitchFamily="18" charset="0"/>
              </a:rPr>
              <a:t>			6. Pausing </a:t>
            </a:r>
            <a:br>
              <a:rPr lang="en-GB" sz="3100" dirty="0" smtClean="0">
                <a:latin typeface="Times New Roman" pitchFamily="18" charset="0"/>
                <a:cs typeface="Times New Roman" pitchFamily="18" charset="0"/>
              </a:rPr>
            </a:br>
            <a:r>
              <a:rPr lang="en-GB" sz="3100" dirty="0" smtClean="0">
                <a:latin typeface="Times New Roman" pitchFamily="18" charset="0"/>
                <a:cs typeface="Times New Roman" pitchFamily="18" charset="0"/>
              </a:rPr>
              <a:t>			7. Student’s physical participation </a:t>
            </a:r>
            <a:br>
              <a:rPr lang="en-GB" sz="3100" dirty="0" smtClean="0">
                <a:latin typeface="Times New Roman" pitchFamily="18" charset="0"/>
                <a:cs typeface="Times New Roman" pitchFamily="18" charset="0"/>
              </a:rPr>
            </a:br>
            <a:r>
              <a:rPr lang="en-GB" sz="3100" dirty="0" smtClean="0">
                <a:latin typeface="Times New Roman" pitchFamily="18" charset="0"/>
                <a:cs typeface="Times New Roman" pitchFamily="18" charset="0"/>
              </a:rPr>
              <a:t>			8. Aural visual switching </a:t>
            </a:r>
            <a:br>
              <a:rPr lang="en-GB" sz="3100" dirty="0" smtClean="0">
                <a:latin typeface="Times New Roman" pitchFamily="18" charset="0"/>
                <a:cs typeface="Times New Roman" pitchFamily="18" charset="0"/>
              </a:rPr>
            </a:br>
            <a:endParaRPr lang="en-GB" sz="3100" dirty="0">
              <a:latin typeface="Times New Roman" pitchFamily="18" charset="0"/>
              <a:cs typeface="Times New Roman" pitchFamily="18" charset="0"/>
            </a:endParaRP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95000" t="-106500" r="5000" b="2065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358</TotalTime>
  <Words>53</Words>
  <Application>Microsoft Office PowerPoint</Application>
  <PresentationFormat>On-screen Show (4:3)</PresentationFormat>
  <Paragraphs>17</Paragraphs>
  <Slides>13</Slides>
  <Notes>0</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Concourse</vt:lpstr>
      <vt:lpstr>DHANALAKSHMI SRINIVASAN COLLEGE OF EDUCATION  PERAMBALUR-621212   PEDAGOGY OF MATHEMATICS</vt:lpstr>
      <vt:lpstr> Unit – III:   Practicing the teaching skills in Mathematics  </vt:lpstr>
      <vt:lpstr>Teaching skills -Meaning   Teaching skills would include providing training and practice in the different techniques, approaches and strategies that would help the teachers to plan and impart instruction, provide appropriate reinforcement and conduct effective assessment. </vt:lpstr>
      <vt:lpstr>Teaching skills 1. Skill of Introducing    This is an important skill required for a teacher. Well begun is half done is a saying which indicates the importance of introducing a lesson.  components of skill of Introducing   1.presentaion of theory   2.modeling   3.planning   4.performance   5.percentation   6.feedback   7.integration of teaching skill </vt:lpstr>
      <vt:lpstr>2. Skill of Explaining   In classroom the teacher explains ideas and concepts. It is the most commonly used  skill and is the essence of instruction.  Components of skill of explaining   1. Clarity   2. Continuity   3. Relevance to content   4. Covering essential points   5. Simple   6. Relevant and interesting examples   7. Use of inducts, deductive approach.</vt:lpstr>
      <vt:lpstr>   3. Skill of Questioning   Successful teaching highly dependent on questioning technique employed in the teaching sessions. Components of  skill of questioning   Prompting   Seeking Further Information   Refocusing   Redirection   Increasing Critical Awareness    </vt:lpstr>
      <vt:lpstr>4. Skill of closure   This skill is useful for a teacher to close his teaching properly. The teacher is to summarise all the teaching during the period and provide opportunities for the students to correlate the learnt matter with the past and future knowledge.  </vt:lpstr>
      <vt:lpstr>5.Skill of Reinforcement    The skill is being used to utilize good behaviours of the learners and to avoid the undesirable behaviours of the learners.  Components of skill of  Reinforcement      Positive Reinforcement - Good, Very Good,        Yes, Appresation etc.       Negative Reinforcement - Punishment</vt:lpstr>
      <vt:lpstr>6. Skill of varying the stimulus     Varying the stimulus is described as a deliberate change inthe behaviours of the teacher in order to sustain the attention of the learners throughout the lesson.  components of varying the stimulus     1. Movement     2. Gestures     3. Change in voice     4. Focusing     5. Change in interaction pattern     6. Pausing     7. Student’s physical participation     8. Aural visual switching  </vt:lpstr>
      <vt:lpstr>7. Non – verbal cues     Non-verbal communication has been defined as communication without words. They are usually made with the help of the movements of the eye, hand, head, body, and facial expressions.  Components of  non-verbal cues   Positive non-verbal cues –   (smiling, nodding the head, a delighted laugh, patting on the shoulder, asking the students to clap. The students can be asked to clap their hands for correct answers given by a student.)    Negative non-verbal cues –   (staring, looking angry, shaking the head, beating, caning, bruising, raising the eyebrows, tapping foot impatiently and walking .)</vt:lpstr>
      <vt:lpstr>8. Fluency in communication    Communication in general is a process of sending and receiving messages that enables humans to share knowledge, attitude, and skills. MINI-LESSON  * It is a teaching training technique for learning       teaching skills.   *It is a short lesson that can be taught in just a few       minutes  *This practice may take only 20 minutes  *two or more skills used </vt:lpstr>
      <vt:lpstr>Steps In Mini-lesson Plan   *Motivation    *Presentation    *Interaction    *Reflection    *Summing-up  </vt:lpstr>
      <vt:lpstr>THANKYOU</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DHANALAKSHMI SRINIVASAN COLLEGE OF EDUCATION</dc:title>
  <dc:creator>USER</dc:creator>
  <cp:lastModifiedBy>admin</cp:lastModifiedBy>
  <cp:revision>84</cp:revision>
  <dcterms:created xsi:type="dcterms:W3CDTF">2020-07-23T21:28:28Z</dcterms:created>
  <dcterms:modified xsi:type="dcterms:W3CDTF">2020-07-27T06:53:01Z</dcterms:modified>
</cp:coreProperties>
</file>